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63" r:id="rId4"/>
    <p:sldId id="287" r:id="rId5"/>
    <p:sldId id="259" r:id="rId6"/>
    <p:sldId id="281" r:id="rId7"/>
    <p:sldId id="280" r:id="rId8"/>
    <p:sldId id="260" r:id="rId9"/>
    <p:sldId id="282" r:id="rId10"/>
    <p:sldId id="277" r:id="rId11"/>
    <p:sldId id="278" r:id="rId12"/>
    <p:sldId id="283" r:id="rId13"/>
    <p:sldId id="279" r:id="rId14"/>
    <p:sldId id="284" r:id="rId15"/>
    <p:sldId id="285" r:id="rId16"/>
    <p:sldId id="288" r:id="rId17"/>
    <p:sldId id="289" r:id="rId18"/>
    <p:sldId id="261" r:id="rId19"/>
    <p:sldId id="262" r:id="rId20"/>
  </p:sldIdLst>
  <p:sldSz cx="12192000" cy="6858000"/>
  <p:notesSz cx="6858000" cy="9144000"/>
  <p:embeddedFontLst>
    <p:embeddedFont>
      <p:font typeface="Pinyon Script" panose="020B0604020202020204" charset="0"/>
      <p:regular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hFYbR9VVLlNr8LF5egTNP6gjvgd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40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73C313-2497-4E4D-AF24-7F7002E79153}">
  <a:tblStyle styleId="{4E73C313-2497-4E4D-AF24-7F7002E791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33" autoAdjust="0"/>
    <p:restoredTop sz="94719"/>
  </p:normalViewPr>
  <p:slideViewPr>
    <p:cSldViewPr snapToGrid="0">
      <p:cViewPr varScale="1">
        <p:scale>
          <a:sx n="78" d="100"/>
          <a:sy n="78" d="100"/>
        </p:scale>
        <p:origin x="883"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dirty="0"/>
              <a:t>- </a:t>
            </a: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5"/>
          <p:cNvSpPr>
            <a:spLocks noGrp="1"/>
          </p:cNvSpPr>
          <p:nvPr>
            <p:ph type="pic" idx="2"/>
          </p:nvPr>
        </p:nvSpPr>
        <p:spPr>
          <a:xfrm>
            <a:off x="5183188" y="987425"/>
            <a:ext cx="6172200" cy="4873625"/>
          </a:xfrm>
          <a:prstGeom prst="rect">
            <a:avLst/>
          </a:prstGeom>
          <a:noFill/>
          <a:ln>
            <a:noFill/>
          </a:ln>
        </p:spPr>
      </p:sp>
      <p:sp>
        <p:nvSpPr>
          <p:cNvPr id="68" name="Google Shape;68;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msrit.edu/AI&amp;DS" TargetMode="External"/><Relationship Id="rId5" Type="http://schemas.openxmlformats.org/officeDocument/2006/relationships/hyperlink" Target="https://www.msrit.edu/department/faculty-detail.html?dept=ece&amp;ID=2" TargetMode="External"/><Relationship Id="rId4" Type="http://schemas.openxmlformats.org/officeDocument/2006/relationships/hyperlink" Target="https://www.msrit.edu/department/faculty-detail.html?dept=cse&amp;ID=7"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1" y="1464414"/>
            <a:ext cx="12192001" cy="5393586"/>
          </a:xfrm>
          <a:prstGeom prst="rect">
            <a:avLst/>
          </a:prstGeom>
          <a:solidFill>
            <a:srgbClr val="F2F2F2"/>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sp>
        <p:nvSpPr>
          <p:cNvPr id="89" name="Google Shape;89;p1"/>
          <p:cNvSpPr/>
          <p:nvPr/>
        </p:nvSpPr>
        <p:spPr>
          <a:xfrm>
            <a:off x="1" y="105045"/>
            <a:ext cx="169332" cy="482531"/>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0" name="Google Shape;90;p1"/>
          <p:cNvSpPr txBox="1"/>
          <p:nvPr/>
        </p:nvSpPr>
        <p:spPr>
          <a:xfrm>
            <a:off x="381897" y="300204"/>
            <a:ext cx="9941197" cy="584735"/>
          </a:xfrm>
          <a:prstGeom prst="rect">
            <a:avLst/>
          </a:prstGeom>
          <a:noFill/>
          <a:ln>
            <a:noFill/>
          </a:ln>
        </p:spPr>
        <p:txBody>
          <a:bodyPr spcFirstLastPara="1" wrap="square" lIns="91425" tIns="45700" rIns="91425" bIns="45700" anchor="ctr" anchorCtr="0">
            <a:spAutoFit/>
          </a:bodyPr>
          <a:lstStyle/>
          <a:p>
            <a:pPr lvl="0"/>
            <a:r>
              <a:rPr lang="en-IN" sz="3200" dirty="0">
                <a:solidFill>
                  <a:srgbClr val="1F1F1F"/>
                </a:solidFill>
                <a:latin typeface="Google Sans"/>
              </a:rPr>
              <a:t> [Samsung PRISM Elite] | Monthly Connect | MSRIT |</a:t>
            </a:r>
            <a:endParaRPr sz="3200" b="1" dirty="0">
              <a:solidFill>
                <a:schemeClr val="dk1"/>
              </a:solidFill>
              <a:latin typeface="Arial"/>
              <a:ea typeface="Arial"/>
              <a:cs typeface="Arial"/>
              <a:sym typeface="Arial"/>
            </a:endParaRPr>
          </a:p>
        </p:txBody>
      </p:sp>
      <p:sp>
        <p:nvSpPr>
          <p:cNvPr id="91" name="Google Shape;91;p1"/>
          <p:cNvSpPr/>
          <p:nvPr/>
        </p:nvSpPr>
        <p:spPr>
          <a:xfrm>
            <a:off x="237966" y="105045"/>
            <a:ext cx="75300" cy="482531"/>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2" name="Google Shape;92;p1"/>
          <p:cNvSpPr/>
          <p:nvPr/>
        </p:nvSpPr>
        <p:spPr>
          <a:xfrm>
            <a:off x="-2" y="1694385"/>
            <a:ext cx="1032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dirty="0">
                <a:solidFill>
                  <a:schemeClr val="dk1"/>
                </a:solidFill>
                <a:latin typeface="Arial"/>
                <a:ea typeface="Arial"/>
                <a:cs typeface="Arial"/>
                <a:sym typeface="Arial"/>
              </a:rPr>
              <a:t>Team</a:t>
            </a:r>
            <a:endParaRPr sz="2000" b="1" dirty="0">
              <a:solidFill>
                <a:schemeClr val="dk1"/>
              </a:solidFill>
              <a:latin typeface="Arial"/>
              <a:ea typeface="Arial"/>
              <a:cs typeface="Arial"/>
              <a:sym typeface="Arial"/>
            </a:endParaRPr>
          </a:p>
        </p:txBody>
      </p:sp>
      <p:sp>
        <p:nvSpPr>
          <p:cNvPr id="93" name="Google Shape;93;p1"/>
          <p:cNvSpPr/>
          <p:nvPr/>
        </p:nvSpPr>
        <p:spPr>
          <a:xfrm>
            <a:off x="-2" y="2073769"/>
            <a:ext cx="10892400" cy="3146400"/>
          </a:xfrm>
          <a:prstGeom prst="rect">
            <a:avLst/>
          </a:prstGeom>
          <a:noFill/>
          <a:ln>
            <a:noFill/>
          </a:ln>
        </p:spPr>
        <p:txBody>
          <a:bodyPr spcFirstLastPara="1" wrap="square" lIns="91425" tIns="45700" rIns="91425" bIns="45700" anchor="t" anchorCtr="0">
            <a:spAutoFit/>
          </a:bodyPr>
          <a:lstStyle/>
          <a:p>
            <a:pPr marL="228600" marR="0" lvl="0" indent="-228600" algn="l" rtl="0">
              <a:spcBef>
                <a:spcPts val="0"/>
              </a:spcBef>
              <a:spcAft>
                <a:spcPts val="0"/>
              </a:spcAft>
              <a:buClr>
                <a:srgbClr val="0E4094"/>
              </a:buClr>
              <a:buSzPts val="1800"/>
              <a:buFont typeface="Arial"/>
              <a:buAutoNum type="arabicPeriod"/>
            </a:pPr>
            <a:r>
              <a:rPr lang="en-IN" sz="1800" dirty="0">
                <a:solidFill>
                  <a:srgbClr val="0E4094"/>
                </a:solidFill>
              </a:rPr>
              <a:t>MSRIT</a:t>
            </a:r>
            <a:r>
              <a:rPr lang="en-IN" sz="1800" dirty="0">
                <a:solidFill>
                  <a:srgbClr val="0E4094"/>
                </a:solidFill>
                <a:latin typeface="Arial"/>
                <a:ea typeface="Arial"/>
                <a:cs typeface="Arial"/>
                <a:sym typeface="Arial"/>
              </a:rPr>
              <a:t> Professors:  </a:t>
            </a:r>
            <a:endParaRPr sz="1800" dirty="0">
              <a:solidFill>
                <a:srgbClr val="0E4094"/>
              </a:solidFill>
              <a:latin typeface="Arial"/>
              <a:ea typeface="Arial"/>
              <a:cs typeface="Arial"/>
              <a:sym typeface="Arial"/>
            </a:endParaRPr>
          </a:p>
          <a:p>
            <a:pPr marL="457200" marR="0" lvl="0" indent="0" algn="l" rtl="0">
              <a:spcBef>
                <a:spcPts val="0"/>
              </a:spcBef>
              <a:spcAft>
                <a:spcPts val="0"/>
              </a:spcAft>
              <a:buNone/>
            </a:pPr>
            <a:endParaRPr sz="1800" dirty="0">
              <a:solidFill>
                <a:srgbClr val="0E4094"/>
              </a:solidFill>
            </a:endParaRPr>
          </a:p>
          <a:p>
            <a:pPr marL="0" lvl="0" indent="0" algn="l" rtl="0">
              <a:lnSpc>
                <a:spcPct val="115000"/>
              </a:lnSpc>
              <a:spcBef>
                <a:spcPts val="0"/>
              </a:spcBef>
              <a:spcAft>
                <a:spcPts val="0"/>
              </a:spcAft>
              <a:buNone/>
            </a:pPr>
            <a:endParaRPr dirty="0">
              <a:solidFill>
                <a:srgbClr val="0E4094"/>
              </a:solidFill>
            </a:endParaRPr>
          </a:p>
          <a:p>
            <a:pPr marL="457200" marR="0" lvl="0" indent="0" algn="l" rtl="0">
              <a:spcBef>
                <a:spcPts val="0"/>
              </a:spcBef>
              <a:spcAft>
                <a:spcPts val="0"/>
              </a:spcAft>
              <a:buNone/>
            </a:pPr>
            <a:endParaRPr sz="1800" dirty="0">
              <a:solidFill>
                <a:srgbClr val="0E4094"/>
              </a:solidFill>
            </a:endParaRPr>
          </a:p>
          <a:p>
            <a:pPr marL="457200" marR="0" lvl="0" indent="0" algn="l" rtl="0">
              <a:spcBef>
                <a:spcPts val="0"/>
              </a:spcBef>
              <a:spcAft>
                <a:spcPts val="0"/>
              </a:spcAft>
              <a:buNone/>
            </a:pPr>
            <a:endParaRPr sz="1800" dirty="0">
              <a:solidFill>
                <a:srgbClr val="0E4094"/>
              </a:solidFill>
            </a:endParaRPr>
          </a:p>
          <a:p>
            <a:pPr marL="228600" marR="0" lvl="0" indent="-228600" algn="l" rtl="0">
              <a:spcBef>
                <a:spcPts val="0"/>
              </a:spcBef>
              <a:spcAft>
                <a:spcPts val="0"/>
              </a:spcAft>
              <a:buClr>
                <a:srgbClr val="0E4094"/>
              </a:buClr>
              <a:buSzPts val="1800"/>
              <a:buFont typeface="Arial"/>
              <a:buAutoNum type="arabicPeriod"/>
            </a:pPr>
            <a:r>
              <a:rPr lang="en-IN" sz="1800" dirty="0">
                <a:solidFill>
                  <a:srgbClr val="0E4094"/>
                </a:solidFill>
                <a:latin typeface="Arial"/>
                <a:ea typeface="Arial"/>
                <a:cs typeface="Arial"/>
                <a:sym typeface="Arial"/>
              </a:rPr>
              <a:t>Students:</a:t>
            </a:r>
            <a:endParaRPr sz="1800" dirty="0">
              <a:solidFill>
                <a:srgbClr val="0E4094"/>
              </a:solidFill>
              <a:latin typeface="Arial"/>
              <a:ea typeface="Arial"/>
              <a:cs typeface="Arial"/>
              <a:sym typeface="Arial"/>
            </a:endParaRPr>
          </a:p>
          <a:p>
            <a:pPr marL="0" marR="0" lvl="0" indent="0" algn="l" rtl="0">
              <a:spcBef>
                <a:spcPts val="0"/>
              </a:spcBef>
              <a:spcAft>
                <a:spcPts val="0"/>
              </a:spcAft>
              <a:buNone/>
            </a:pPr>
            <a:r>
              <a:rPr lang="en-IN" sz="1800" dirty="0">
                <a:solidFill>
                  <a:srgbClr val="0E4094"/>
                </a:solidFill>
              </a:rPr>
              <a:t>	</a:t>
            </a:r>
            <a:endParaRPr sz="1800" dirty="0">
              <a:solidFill>
                <a:srgbClr val="0E4094"/>
              </a:solidFill>
            </a:endParaRPr>
          </a:p>
          <a:p>
            <a:pPr marL="0" marR="0" lvl="0" indent="0" algn="l" rtl="0">
              <a:spcBef>
                <a:spcPts val="0"/>
              </a:spcBef>
              <a:spcAft>
                <a:spcPts val="0"/>
              </a:spcAft>
              <a:buNone/>
            </a:pPr>
            <a:endParaRPr sz="1800" dirty="0">
              <a:solidFill>
                <a:srgbClr val="0E4094"/>
              </a:solidFill>
            </a:endParaRPr>
          </a:p>
          <a:p>
            <a:pPr marL="0" marR="0" lvl="0" indent="0" algn="l" rtl="0">
              <a:spcBef>
                <a:spcPts val="0"/>
              </a:spcBef>
              <a:spcAft>
                <a:spcPts val="0"/>
              </a:spcAft>
              <a:buNone/>
            </a:pPr>
            <a:r>
              <a:rPr lang="en-IN" sz="1800" dirty="0">
                <a:solidFill>
                  <a:srgbClr val="0E4094"/>
                </a:solidFill>
              </a:rPr>
              <a:t>	</a:t>
            </a:r>
            <a:endParaRPr sz="1800" dirty="0">
              <a:solidFill>
                <a:srgbClr val="0E4094"/>
              </a:solidFill>
            </a:endParaRPr>
          </a:p>
          <a:p>
            <a:pPr marL="0" marR="0" lvl="0" indent="0" algn="l" rtl="0">
              <a:spcBef>
                <a:spcPts val="0"/>
              </a:spcBef>
              <a:spcAft>
                <a:spcPts val="0"/>
              </a:spcAft>
              <a:buNone/>
            </a:pPr>
            <a:endParaRPr sz="1800" dirty="0">
              <a:solidFill>
                <a:srgbClr val="0E4094"/>
              </a:solidFill>
            </a:endParaRPr>
          </a:p>
          <a:p>
            <a:pPr marL="0" marR="0" lvl="0" indent="0" algn="l" rtl="0">
              <a:spcBef>
                <a:spcPts val="0"/>
              </a:spcBef>
              <a:spcAft>
                <a:spcPts val="0"/>
              </a:spcAft>
              <a:buNone/>
            </a:pPr>
            <a:endParaRPr sz="1800" dirty="0">
              <a:solidFill>
                <a:srgbClr val="0E4094"/>
              </a:solidFill>
            </a:endParaRPr>
          </a:p>
          <a:p>
            <a:pPr marL="0" marR="0" lvl="0" indent="0" algn="l" rtl="0">
              <a:spcBef>
                <a:spcPts val="0"/>
              </a:spcBef>
              <a:spcAft>
                <a:spcPts val="0"/>
              </a:spcAft>
              <a:buNone/>
            </a:pPr>
            <a:endParaRPr sz="1800" dirty="0">
              <a:solidFill>
                <a:srgbClr val="0E4094"/>
              </a:solidFill>
            </a:endParaRPr>
          </a:p>
          <a:p>
            <a:pPr marL="0" marR="0" lvl="0" indent="0" algn="l" rtl="0">
              <a:spcBef>
                <a:spcPts val="0"/>
              </a:spcBef>
              <a:spcAft>
                <a:spcPts val="0"/>
              </a:spcAft>
              <a:buNone/>
            </a:pPr>
            <a:endParaRPr sz="1800" dirty="0">
              <a:solidFill>
                <a:srgbClr val="0E4094"/>
              </a:solidFill>
            </a:endParaRPr>
          </a:p>
          <a:p>
            <a:pPr marL="0" marR="0" lvl="0" indent="0" algn="l" rtl="0">
              <a:spcBef>
                <a:spcPts val="0"/>
              </a:spcBef>
              <a:spcAft>
                <a:spcPts val="0"/>
              </a:spcAft>
              <a:buNone/>
            </a:pPr>
            <a:endParaRPr sz="1800" dirty="0">
              <a:solidFill>
                <a:srgbClr val="0E4094"/>
              </a:solidFill>
            </a:endParaRPr>
          </a:p>
          <a:p>
            <a:pPr marL="0" marR="0" lvl="0" indent="0" algn="l" rtl="0">
              <a:spcBef>
                <a:spcPts val="0"/>
              </a:spcBef>
              <a:spcAft>
                <a:spcPts val="0"/>
              </a:spcAft>
              <a:buNone/>
            </a:pPr>
            <a:endParaRPr sz="1800" dirty="0">
              <a:solidFill>
                <a:srgbClr val="0E4094"/>
              </a:solidFill>
            </a:endParaRPr>
          </a:p>
          <a:p>
            <a:pPr marL="0" marR="0" lvl="0" indent="0" algn="l" rtl="0">
              <a:spcBef>
                <a:spcPts val="0"/>
              </a:spcBef>
              <a:spcAft>
                <a:spcPts val="0"/>
              </a:spcAft>
              <a:buNone/>
            </a:pPr>
            <a:endParaRPr sz="1800" dirty="0">
              <a:solidFill>
                <a:srgbClr val="0E4094"/>
              </a:solidFill>
              <a:latin typeface="Arial"/>
              <a:ea typeface="Arial"/>
              <a:cs typeface="Arial"/>
              <a:sym typeface="Arial"/>
            </a:endParaRPr>
          </a:p>
        </p:txBody>
      </p:sp>
      <p:pic>
        <p:nvPicPr>
          <p:cNvPr id="95" name="Google Shape;95;p1"/>
          <p:cNvPicPr preferRelativeResize="0"/>
          <p:nvPr/>
        </p:nvPicPr>
        <p:blipFill rotWithShape="1">
          <a:blip r:embed="rId3">
            <a:alphaModFix/>
          </a:blip>
          <a:srcRect l="4529" t="20267" r="4174" b="26841"/>
          <a:stretch/>
        </p:blipFill>
        <p:spPr>
          <a:xfrm>
            <a:off x="10942081" y="105045"/>
            <a:ext cx="1249918" cy="474910"/>
          </a:xfrm>
          <a:prstGeom prst="rect">
            <a:avLst/>
          </a:prstGeom>
          <a:noFill/>
          <a:ln>
            <a:noFill/>
          </a:ln>
        </p:spPr>
      </p:pic>
      <p:sp>
        <p:nvSpPr>
          <p:cNvPr id="96" name="Google Shape;96;p1"/>
          <p:cNvSpPr txBox="1"/>
          <p:nvPr/>
        </p:nvSpPr>
        <p:spPr>
          <a:xfrm>
            <a:off x="-3" y="948855"/>
            <a:ext cx="12192000" cy="523180"/>
          </a:xfrm>
          <a:prstGeom prst="rect">
            <a:avLst/>
          </a:prstGeom>
          <a:noFill/>
          <a:ln>
            <a:noFill/>
          </a:ln>
        </p:spPr>
        <p:txBody>
          <a:bodyPr spcFirstLastPara="1" wrap="square" lIns="91425" tIns="45700" rIns="91425" bIns="45700" anchor="ctr" anchorCtr="0">
            <a:spAutoFit/>
          </a:bodyPr>
          <a:lstStyle/>
          <a:p>
            <a:pPr lvl="0">
              <a:buClr>
                <a:schemeClr val="dk1"/>
              </a:buClr>
            </a:pPr>
            <a:r>
              <a:rPr lang="en-IN" sz="2800" b="1" dirty="0">
                <a:latin typeface="calibri" panose="020F0502020204030204" pitchFamily="34" charset="0"/>
              </a:rPr>
              <a:t>MSRIT2Elite: </a:t>
            </a:r>
            <a:r>
              <a:rPr lang="en-US" sz="2700" b="1" i="0" dirty="0">
                <a:solidFill>
                  <a:srgbClr val="000000"/>
                </a:solidFill>
                <a:effectLst/>
                <a:highlight>
                  <a:srgbClr val="FFFFFF"/>
                </a:highlight>
                <a:latin typeface="+mj-lt"/>
              </a:rPr>
              <a:t>Occupancy Flow Prediction for Automotive Vision</a:t>
            </a:r>
            <a:endParaRPr lang="en-US" sz="2700" b="1" i="1" dirty="0">
              <a:solidFill>
                <a:schemeClr val="dk1"/>
              </a:solidFill>
              <a:latin typeface="+mj-lt"/>
            </a:endParaRPr>
          </a:p>
        </p:txBody>
      </p:sp>
      <p:graphicFrame>
        <p:nvGraphicFramePr>
          <p:cNvPr id="97" name="Google Shape;97;p1"/>
          <p:cNvGraphicFramePr/>
          <p:nvPr>
            <p:extLst>
              <p:ext uri="{D42A27DB-BD31-4B8C-83A1-F6EECF244321}">
                <p14:modId xmlns:p14="http://schemas.microsoft.com/office/powerpoint/2010/main" val="820215909"/>
              </p:ext>
            </p:extLst>
          </p:nvPr>
        </p:nvGraphicFramePr>
        <p:xfrm>
          <a:off x="-3" y="2387324"/>
          <a:ext cx="11892000" cy="983268"/>
        </p:xfrm>
        <a:graphic>
          <a:graphicData uri="http://schemas.openxmlformats.org/drawingml/2006/table">
            <a:tbl>
              <a:tblPr>
                <a:noFill/>
                <a:tableStyleId>{4E73C313-2497-4E4D-AF24-7F7002E79153}</a:tableStyleId>
              </a:tblPr>
              <a:tblGrid>
                <a:gridCol w="5946000">
                  <a:extLst>
                    <a:ext uri="{9D8B030D-6E8A-4147-A177-3AD203B41FA5}">
                      <a16:colId xmlns:a16="http://schemas.microsoft.com/office/drawing/2014/main" val="20000"/>
                    </a:ext>
                  </a:extLst>
                </a:gridCol>
                <a:gridCol w="5946000">
                  <a:extLst>
                    <a:ext uri="{9D8B030D-6E8A-4147-A177-3AD203B41FA5}">
                      <a16:colId xmlns:a16="http://schemas.microsoft.com/office/drawing/2014/main" val="20001"/>
                    </a:ext>
                  </a:extLst>
                </a:gridCol>
              </a:tblGrid>
              <a:tr h="381000">
                <a:tc>
                  <a:txBody>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IN" sz="1400" b="1" i="0" u="none" strike="noStrike" kern="0" cap="none" spc="0" normalizeH="0" baseline="0" noProof="0" dirty="0" err="1">
                          <a:ln>
                            <a:noFill/>
                          </a:ln>
                          <a:solidFill>
                            <a:srgbClr val="0E4094"/>
                          </a:solidFill>
                          <a:effectLst/>
                          <a:uLnTx/>
                          <a:uFill>
                            <a:noFill/>
                          </a:uFill>
                          <a:latin typeface="Arial"/>
                          <a:cs typeface="Arial"/>
                          <a:sym typeface="Arial"/>
                          <a:hlinkClick r:id="rId4">
                            <a:extLst>
                              <a:ext uri="{A12FA001-AC4F-418D-AE19-62706E023703}">
                                <ahyp:hlinkClr xmlns:ahyp="http://schemas.microsoft.com/office/drawing/2018/hyperlinkcolor" val="tx"/>
                              </a:ext>
                            </a:extLst>
                          </a:hlinkClick>
                        </a:rPr>
                        <a:t>Dr.</a:t>
                      </a:r>
                      <a:r>
                        <a:rPr kumimoji="0" lang="en-IN" sz="1400" b="1" i="0" u="none" strike="noStrike" kern="0" cap="none" spc="0" normalizeH="0" baseline="0" noProof="0" dirty="0">
                          <a:ln>
                            <a:noFill/>
                          </a:ln>
                          <a:solidFill>
                            <a:srgbClr val="0E4094"/>
                          </a:solidFill>
                          <a:effectLst/>
                          <a:uLnTx/>
                          <a:uFill>
                            <a:noFill/>
                          </a:uFill>
                          <a:latin typeface="Arial"/>
                          <a:cs typeface="Arial"/>
                          <a:sym typeface="Arial"/>
                          <a:hlinkClick r:id="rId4">
                            <a:extLst>
                              <a:ext uri="{A12FA001-AC4F-418D-AE19-62706E023703}">
                                <ahyp:hlinkClr xmlns:ahyp="http://schemas.microsoft.com/office/drawing/2018/hyperlinkcolor" val="tx"/>
                              </a:ext>
                            </a:extLst>
                          </a:hlinkClick>
                        </a:rPr>
                        <a:t> S. </a:t>
                      </a:r>
                      <a:r>
                        <a:rPr kumimoji="0" lang="en-IN" sz="1400" b="1" i="0" u="none" strike="noStrike" kern="0" cap="none" spc="0" normalizeH="0" baseline="0" noProof="0" dirty="0" err="1">
                          <a:ln>
                            <a:noFill/>
                          </a:ln>
                          <a:solidFill>
                            <a:srgbClr val="0E4094"/>
                          </a:solidFill>
                          <a:effectLst/>
                          <a:uLnTx/>
                          <a:uFill>
                            <a:noFill/>
                          </a:uFill>
                          <a:latin typeface="Arial"/>
                          <a:cs typeface="Arial"/>
                          <a:sym typeface="Arial"/>
                          <a:hlinkClick r:id="rId4">
                            <a:extLst>
                              <a:ext uri="{A12FA001-AC4F-418D-AE19-62706E023703}">
                                <ahyp:hlinkClr xmlns:ahyp="http://schemas.microsoft.com/office/drawing/2018/hyperlinkcolor" val="tx"/>
                              </a:ext>
                            </a:extLst>
                          </a:hlinkClick>
                        </a:rPr>
                        <a:t>Rajarajeswari</a:t>
                      </a:r>
                      <a:r>
                        <a:rPr kumimoji="0" lang="en-IN" sz="1400" b="1" i="0" u="none" strike="noStrike" kern="0" cap="none" spc="0" normalizeH="0" baseline="0" noProof="0" dirty="0">
                          <a:ln>
                            <a:noFill/>
                          </a:ln>
                          <a:solidFill>
                            <a:srgbClr val="0E4094"/>
                          </a:solidFill>
                          <a:effectLst/>
                          <a:highlight>
                            <a:srgbClr val="F5F5F5"/>
                          </a:highlight>
                          <a:uLnTx/>
                          <a:uFillTx/>
                          <a:latin typeface="Arial"/>
                          <a:cs typeface="Arial"/>
                          <a:sym typeface="Arial"/>
                        </a:rPr>
                        <a:t> </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IN" sz="1400" b="0" i="0" u="none" strike="noStrike" kern="0" cap="none" spc="0" normalizeH="0" baseline="0" noProof="0" dirty="0">
                          <a:ln>
                            <a:noFill/>
                          </a:ln>
                          <a:solidFill>
                            <a:srgbClr val="0E4094"/>
                          </a:solidFill>
                          <a:effectLst/>
                          <a:highlight>
                            <a:srgbClr val="F5F5F5"/>
                          </a:highlight>
                          <a:uLnTx/>
                          <a:uFillTx/>
                          <a:latin typeface="Arial"/>
                          <a:cs typeface="Arial"/>
                          <a:sym typeface="Arial"/>
                        </a:rPr>
                        <a:t>Associate Professor in Computer Science Department </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IN" sz="1400" b="0" i="0" u="none" strike="noStrike" kern="0" cap="none" spc="0" normalizeH="0" baseline="0" noProof="0" dirty="0">
                          <a:ln>
                            <a:noFill/>
                          </a:ln>
                          <a:solidFill>
                            <a:srgbClr val="0E4094"/>
                          </a:solidFill>
                          <a:effectLst/>
                          <a:uLnTx/>
                          <a:uFillTx/>
                          <a:latin typeface="Arial"/>
                          <a:cs typeface="Arial"/>
                          <a:sym typeface="Arial"/>
                        </a:rPr>
                        <a:t>raji@msrit.edu</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tc>
                <a:tc>
                  <a:txBody>
                    <a:bodyPr/>
                    <a:lstStyle/>
                    <a:p>
                      <a:pPr rtl="0" eaLnBrk="1" fontAlgn="auto" latinLnBrk="0" hangingPunct="1"/>
                      <a:r>
                        <a:rPr lang="en-IN" sz="1400" b="1" i="0" u="none" strike="noStrike" cap="none" baseline="0" dirty="0" err="1">
                          <a:solidFill>
                            <a:srgbClr val="000000"/>
                          </a:solidFill>
                          <a:effectLst/>
                          <a:latin typeface="Arial"/>
                          <a:ea typeface="Arial"/>
                          <a:cs typeface="Arial"/>
                          <a:sym typeface="Arial"/>
                          <a:hlinkClick r:id="rId5"/>
                        </a:rPr>
                        <a:t>Dr.</a:t>
                      </a:r>
                      <a:r>
                        <a:rPr lang="en-IN" sz="1400" b="1" i="0" u="none" strike="noStrike" cap="none" baseline="0" dirty="0">
                          <a:solidFill>
                            <a:srgbClr val="000000"/>
                          </a:solidFill>
                          <a:effectLst/>
                          <a:latin typeface="Arial"/>
                          <a:ea typeface="Arial"/>
                          <a:cs typeface="Arial"/>
                          <a:sym typeface="Arial"/>
                          <a:hlinkClick r:id="rId5"/>
                        </a:rPr>
                        <a:t> S. </a:t>
                      </a:r>
                      <a:r>
                        <a:rPr lang="en-IN" sz="1400" b="1" i="0" u="none" strike="noStrike" cap="none" baseline="0" dirty="0" err="1">
                          <a:solidFill>
                            <a:srgbClr val="000000"/>
                          </a:solidFill>
                          <a:effectLst/>
                          <a:latin typeface="Arial"/>
                          <a:ea typeface="Arial"/>
                          <a:cs typeface="Arial"/>
                          <a:sym typeface="Arial"/>
                          <a:hlinkClick r:id="rId5"/>
                        </a:rPr>
                        <a:t>Sethu</a:t>
                      </a:r>
                      <a:r>
                        <a:rPr lang="en-IN" sz="1400" b="1" i="0" u="none" strike="noStrike" cap="none" baseline="0" dirty="0">
                          <a:solidFill>
                            <a:srgbClr val="000000"/>
                          </a:solidFill>
                          <a:effectLst/>
                          <a:latin typeface="Arial"/>
                          <a:ea typeface="Arial"/>
                          <a:cs typeface="Arial"/>
                          <a:sym typeface="Arial"/>
                          <a:hlinkClick r:id="rId5"/>
                        </a:rPr>
                        <a:t> Selvi</a:t>
                      </a:r>
                      <a:r>
                        <a:rPr lang="en-IN" sz="1400" b="1" i="0" u="none" strike="noStrike" cap="none" baseline="0" dirty="0">
                          <a:solidFill>
                            <a:srgbClr val="000000"/>
                          </a:solidFill>
                          <a:effectLst/>
                          <a:latin typeface="Arial"/>
                          <a:ea typeface="Arial"/>
                          <a:cs typeface="Arial"/>
                          <a:sym typeface="Arial"/>
                        </a:rPr>
                        <a:t> </a:t>
                      </a:r>
                      <a:endParaRPr lang="en-IN" dirty="0">
                        <a:effectLst/>
                      </a:endParaRPr>
                    </a:p>
                    <a:p>
                      <a:pPr rtl="0" eaLnBrk="1" fontAlgn="auto" latinLnBrk="0" hangingPunct="1"/>
                      <a:r>
                        <a:rPr lang="en-IN" sz="1400" b="0" i="0" u="none" strike="noStrike" cap="none" baseline="0" dirty="0">
                          <a:solidFill>
                            <a:srgbClr val="000000"/>
                          </a:solidFill>
                          <a:effectLst/>
                          <a:latin typeface="Arial"/>
                          <a:ea typeface="Arial"/>
                          <a:cs typeface="Arial"/>
                          <a:sym typeface="Arial"/>
                        </a:rPr>
                        <a:t>Professor in the Department of Electronics and Communication </a:t>
                      </a:r>
                      <a:endParaRPr lang="en-IN" dirty="0">
                        <a:effectLst/>
                      </a:endParaRPr>
                    </a:p>
                    <a:p>
                      <a:pPr rtl="0" eaLnBrk="1" fontAlgn="auto" latinLnBrk="0" hangingPunct="1"/>
                      <a:r>
                        <a:rPr lang="en-IN" sz="1400" b="0" i="0" u="none" strike="noStrike" cap="none" baseline="0" dirty="0">
                          <a:solidFill>
                            <a:srgbClr val="000000"/>
                          </a:solidFill>
                          <a:effectLst/>
                          <a:latin typeface="Arial"/>
                          <a:ea typeface="Arial"/>
                          <a:cs typeface="Arial"/>
                          <a:sym typeface="Arial"/>
                        </a:rPr>
                        <a:t>selvi@msrit.edu</a:t>
                      </a:r>
                      <a:endParaRPr lang="en-IN" dirty="0">
                        <a:effectLst/>
                      </a:endParaRPr>
                    </a:p>
                    <a:p>
                      <a:pPr marL="0" lvl="0" indent="0" algn="l" rtl="0">
                        <a:lnSpc>
                          <a:spcPct val="115000"/>
                        </a:lnSpc>
                        <a:spcBef>
                          <a:spcPts val="0"/>
                        </a:spcBef>
                        <a:spcAft>
                          <a:spcPts val="0"/>
                        </a:spcAft>
                        <a:buNone/>
                      </a:pPr>
                      <a:endParaRPr sz="1000" dirty="0"/>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98" name="Google Shape;98;p1"/>
          <p:cNvGraphicFramePr/>
          <p:nvPr>
            <p:extLst>
              <p:ext uri="{D42A27DB-BD31-4B8C-83A1-F6EECF244321}">
                <p14:modId xmlns:p14="http://schemas.microsoft.com/office/powerpoint/2010/main" val="1055453287"/>
              </p:ext>
            </p:extLst>
          </p:nvPr>
        </p:nvGraphicFramePr>
        <p:xfrm>
          <a:off x="-3" y="3884707"/>
          <a:ext cx="11891975" cy="1981050"/>
        </p:xfrm>
        <a:graphic>
          <a:graphicData uri="http://schemas.openxmlformats.org/drawingml/2006/table">
            <a:tbl>
              <a:tblPr>
                <a:noFill/>
                <a:tableStyleId>{4E73C313-2497-4E4D-AF24-7F7002E79153}</a:tableStyleId>
              </a:tblPr>
              <a:tblGrid>
                <a:gridCol w="759025">
                  <a:extLst>
                    <a:ext uri="{9D8B030D-6E8A-4147-A177-3AD203B41FA5}">
                      <a16:colId xmlns:a16="http://schemas.microsoft.com/office/drawing/2014/main" val="20000"/>
                    </a:ext>
                  </a:extLst>
                </a:gridCol>
                <a:gridCol w="3195125">
                  <a:extLst>
                    <a:ext uri="{9D8B030D-6E8A-4147-A177-3AD203B41FA5}">
                      <a16:colId xmlns:a16="http://schemas.microsoft.com/office/drawing/2014/main" val="20001"/>
                    </a:ext>
                  </a:extLst>
                </a:gridCol>
                <a:gridCol w="3168520">
                  <a:extLst>
                    <a:ext uri="{9D8B030D-6E8A-4147-A177-3AD203B41FA5}">
                      <a16:colId xmlns:a16="http://schemas.microsoft.com/office/drawing/2014/main" val="20002"/>
                    </a:ext>
                  </a:extLst>
                </a:gridCol>
                <a:gridCol w="2707105">
                  <a:extLst>
                    <a:ext uri="{9D8B030D-6E8A-4147-A177-3AD203B41FA5}">
                      <a16:colId xmlns:a16="http://schemas.microsoft.com/office/drawing/2014/main" val="20003"/>
                    </a:ext>
                  </a:extLst>
                </a:gridCol>
                <a:gridCol w="2062200">
                  <a:extLst>
                    <a:ext uri="{9D8B030D-6E8A-4147-A177-3AD203B41FA5}">
                      <a16:colId xmlns:a16="http://schemas.microsoft.com/office/drawing/2014/main" val="20004"/>
                    </a:ext>
                  </a:extLst>
                </a:gridCol>
              </a:tblGrid>
              <a:tr h="2865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IN" dirty="0">
                          <a:solidFill>
                            <a:srgbClr val="0E4094"/>
                          </a:solidFill>
                        </a:rPr>
                        <a:t>Name</a:t>
                      </a:r>
                      <a:endParaRPr dirty="0">
                        <a:solidFill>
                          <a:srgbClr val="0E4094"/>
                        </a:solidFill>
                      </a:endParaRPr>
                    </a:p>
                  </a:txBody>
                  <a:tcPr marL="91425" marR="91425" marT="91425" marB="91425"/>
                </a:tc>
                <a:tc>
                  <a:txBody>
                    <a:bodyPr/>
                    <a:lstStyle/>
                    <a:p>
                      <a:pPr marL="0" lvl="0" indent="0" algn="l" rtl="0">
                        <a:spcBef>
                          <a:spcPts val="0"/>
                        </a:spcBef>
                        <a:spcAft>
                          <a:spcPts val="0"/>
                        </a:spcAft>
                        <a:buNone/>
                      </a:pPr>
                      <a:r>
                        <a:rPr lang="en-IN" dirty="0">
                          <a:solidFill>
                            <a:srgbClr val="0E4094"/>
                          </a:solidFill>
                        </a:rPr>
                        <a:t>Email</a:t>
                      </a:r>
                      <a:endParaRPr dirty="0">
                        <a:solidFill>
                          <a:srgbClr val="0E4094"/>
                        </a:solidFill>
                      </a:endParaRPr>
                    </a:p>
                  </a:txBody>
                  <a:tcPr marL="91425" marR="91425" marT="91425" marB="91425"/>
                </a:tc>
                <a:tc>
                  <a:txBody>
                    <a:bodyPr/>
                    <a:lstStyle/>
                    <a:p>
                      <a:pPr marL="0" lvl="0" indent="0" algn="l" rtl="0">
                        <a:spcBef>
                          <a:spcPts val="0"/>
                        </a:spcBef>
                        <a:spcAft>
                          <a:spcPts val="0"/>
                        </a:spcAft>
                        <a:buNone/>
                      </a:pPr>
                      <a:r>
                        <a:rPr lang="en-IN" dirty="0" err="1">
                          <a:solidFill>
                            <a:srgbClr val="0E4094"/>
                          </a:solidFill>
                        </a:rPr>
                        <a:t>Sem</a:t>
                      </a:r>
                      <a:endParaRPr dirty="0">
                        <a:solidFill>
                          <a:srgbClr val="0E4094"/>
                        </a:solidFill>
                      </a:endParaRPr>
                    </a:p>
                  </a:txBody>
                  <a:tcPr marL="91425" marR="91425" marT="91425" marB="91425"/>
                </a:tc>
                <a:tc>
                  <a:txBody>
                    <a:bodyPr/>
                    <a:lstStyle/>
                    <a:p>
                      <a:pPr marL="0" lvl="0" indent="0" algn="l" rtl="0">
                        <a:spcBef>
                          <a:spcPts val="0"/>
                        </a:spcBef>
                        <a:spcAft>
                          <a:spcPts val="0"/>
                        </a:spcAft>
                        <a:buNone/>
                      </a:pPr>
                      <a:r>
                        <a:rPr lang="en-IN" dirty="0">
                          <a:solidFill>
                            <a:srgbClr val="0E4094"/>
                          </a:solidFill>
                        </a:rPr>
                        <a:t>Department</a:t>
                      </a:r>
                      <a:endParaRPr dirty="0">
                        <a:solidFill>
                          <a:srgbClr val="0E4094"/>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IN" dirty="0">
                          <a:solidFill>
                            <a:srgbClr val="0E4094"/>
                          </a:solidFill>
                        </a:rPr>
                        <a:t>1.</a:t>
                      </a:r>
                      <a:endParaRPr dirty="0">
                        <a:solidFill>
                          <a:srgbClr val="0E4094"/>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dirty="0" err="1">
                          <a:solidFill>
                            <a:srgbClr val="0E4094"/>
                          </a:solidFill>
                        </a:rPr>
                        <a:t>Harsha.H.S</a:t>
                      </a:r>
                      <a:endParaRPr dirty="0">
                        <a:solidFill>
                          <a:srgbClr val="0E4094"/>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dirty="0">
                          <a:solidFill>
                            <a:srgbClr val="0E4094"/>
                          </a:solidFill>
                        </a:rPr>
                        <a:t>hsharsha@msrit.edu</a:t>
                      </a:r>
                      <a:endParaRPr dirty="0">
                        <a:solidFill>
                          <a:srgbClr val="0E4094"/>
                        </a:solidFill>
                      </a:endParaRPr>
                    </a:p>
                  </a:txBody>
                  <a:tcPr marL="91425" marR="91425" marT="91425" marB="91425"/>
                </a:tc>
                <a:tc>
                  <a:txBody>
                    <a:bodyPr/>
                    <a:lstStyle/>
                    <a:p>
                      <a:pPr marL="0" lvl="0" indent="0" algn="l" rtl="0">
                        <a:spcBef>
                          <a:spcPts val="0"/>
                        </a:spcBef>
                        <a:spcAft>
                          <a:spcPts val="0"/>
                        </a:spcAft>
                        <a:buNone/>
                      </a:pPr>
                      <a:r>
                        <a:rPr lang="en-IN" dirty="0" err="1">
                          <a:solidFill>
                            <a:srgbClr val="0E4094"/>
                          </a:solidFill>
                        </a:rPr>
                        <a:t>M.Tech</a:t>
                      </a:r>
                      <a:r>
                        <a:rPr lang="en-IN" dirty="0">
                          <a:solidFill>
                            <a:srgbClr val="0E4094"/>
                          </a:solidFill>
                        </a:rPr>
                        <a:t>., Sem 1</a:t>
                      </a:r>
                    </a:p>
                  </a:txBody>
                  <a:tcPr marL="91425" marR="91425" marT="91425" marB="91425"/>
                </a:tc>
                <a:tc>
                  <a:txBody>
                    <a:bodyPr/>
                    <a:lstStyle/>
                    <a:p>
                      <a:pPr marL="0" lvl="0" indent="0" algn="l" rtl="0">
                        <a:spcBef>
                          <a:spcPts val="0"/>
                        </a:spcBef>
                        <a:spcAft>
                          <a:spcPts val="0"/>
                        </a:spcAft>
                        <a:buNone/>
                      </a:pPr>
                      <a:r>
                        <a:rPr lang="en-IN" dirty="0">
                          <a:solidFill>
                            <a:srgbClr val="0E4094"/>
                          </a:solidFill>
                        </a:rPr>
                        <a:t>CSE</a:t>
                      </a:r>
                      <a:endParaRPr dirty="0">
                        <a:solidFill>
                          <a:srgbClr val="0E4094"/>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IN">
                          <a:solidFill>
                            <a:srgbClr val="0E4094"/>
                          </a:solidFill>
                        </a:rPr>
                        <a:t>2.</a:t>
                      </a:r>
                      <a:endParaRPr>
                        <a:solidFill>
                          <a:srgbClr val="0E4094"/>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dirty="0">
                          <a:solidFill>
                            <a:srgbClr val="0E4094"/>
                          </a:solidFill>
                        </a:rPr>
                        <a:t>Sanjana C</a:t>
                      </a:r>
                      <a:endParaRPr dirty="0">
                        <a:solidFill>
                          <a:srgbClr val="0E4094"/>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dirty="0">
                          <a:solidFill>
                            <a:srgbClr val="0E4094"/>
                          </a:solidFill>
                        </a:rPr>
                        <a:t>1ms21ai052@msrit,edu</a:t>
                      </a:r>
                      <a:endParaRPr dirty="0">
                        <a:solidFill>
                          <a:srgbClr val="0E4094"/>
                        </a:solidFill>
                      </a:endParaRPr>
                    </a:p>
                  </a:txBody>
                  <a:tcPr marL="91425" marR="91425" marT="91425" marB="91425"/>
                </a:tc>
                <a:tc>
                  <a:txBody>
                    <a:bodyPr/>
                    <a:lstStyle/>
                    <a:p>
                      <a:pPr marL="0" lvl="0" indent="0" algn="l" rtl="0">
                        <a:spcBef>
                          <a:spcPts val="0"/>
                        </a:spcBef>
                        <a:spcAft>
                          <a:spcPts val="0"/>
                        </a:spcAft>
                        <a:buNone/>
                      </a:pPr>
                      <a:r>
                        <a:rPr lang="en-IN" dirty="0">
                          <a:solidFill>
                            <a:srgbClr val="0E4094"/>
                          </a:solidFill>
                        </a:rPr>
                        <a:t>6</a:t>
                      </a:r>
                      <a:r>
                        <a:rPr lang="en-IN" baseline="30000" dirty="0">
                          <a:solidFill>
                            <a:srgbClr val="0E4094"/>
                          </a:solidFill>
                        </a:rPr>
                        <a:t>th</a:t>
                      </a:r>
                      <a:endParaRPr dirty="0">
                        <a:solidFill>
                          <a:srgbClr val="0E4094"/>
                        </a:solidFill>
                      </a:endParaRPr>
                    </a:p>
                  </a:txBody>
                  <a:tcPr marL="91425" marR="91425" marT="91425" marB="91425"/>
                </a:tc>
                <a:tc>
                  <a:txBody>
                    <a:bodyPr/>
                    <a:lstStyle/>
                    <a:p>
                      <a:pPr marL="0" lvl="0" indent="0" algn="l" rtl="0">
                        <a:spcBef>
                          <a:spcPts val="0"/>
                        </a:spcBef>
                        <a:spcAft>
                          <a:spcPts val="0"/>
                        </a:spcAft>
                        <a:buNone/>
                      </a:pPr>
                      <a:r>
                        <a:rPr lang="en-IN" dirty="0">
                          <a:solidFill>
                            <a:srgbClr val="0E4094"/>
                          </a:solidFill>
                          <a:uFill>
                            <a:noFill/>
                          </a:uFill>
                          <a:hlinkClick r:id="rId6">
                            <a:extLst>
                              <a:ext uri="{A12FA001-AC4F-418D-AE19-62706E023703}">
                                <ahyp:hlinkClr xmlns:ahyp="http://schemas.microsoft.com/office/drawing/2018/hyperlinkcolor" val="tx"/>
                              </a:ext>
                            </a:extLst>
                          </a:hlinkClick>
                        </a:rPr>
                        <a:t>AI&amp;DS</a:t>
                      </a:r>
                      <a:endParaRPr dirty="0">
                        <a:solidFill>
                          <a:srgbClr val="0E4094"/>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IN">
                          <a:solidFill>
                            <a:srgbClr val="0E4094"/>
                          </a:solidFill>
                        </a:rPr>
                        <a:t>3.</a:t>
                      </a:r>
                      <a:endParaRPr>
                        <a:solidFill>
                          <a:srgbClr val="0E4094"/>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dirty="0" err="1">
                          <a:solidFill>
                            <a:srgbClr val="0E4094"/>
                          </a:solidFill>
                        </a:rPr>
                        <a:t>Siddarth</a:t>
                      </a:r>
                      <a:r>
                        <a:rPr lang="en-IN" dirty="0">
                          <a:solidFill>
                            <a:srgbClr val="0E4094"/>
                          </a:solidFill>
                        </a:rPr>
                        <a:t> </a:t>
                      </a:r>
                      <a:r>
                        <a:rPr lang="en-IN" dirty="0" err="1">
                          <a:solidFill>
                            <a:srgbClr val="0E4094"/>
                          </a:solidFill>
                        </a:rPr>
                        <a:t>Bhetariya</a:t>
                      </a:r>
                      <a:endParaRPr dirty="0">
                        <a:solidFill>
                          <a:srgbClr val="0E4094"/>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IN" dirty="0">
                          <a:solidFill>
                            <a:srgbClr val="0E4094"/>
                          </a:solidFill>
                        </a:rPr>
                        <a:t>1ms21ai061@msrit,edu</a:t>
                      </a:r>
                    </a:p>
                  </a:txBody>
                  <a:tcPr marL="91425" marR="91425" marT="91425" marB="91425"/>
                </a:tc>
                <a:tc>
                  <a:txBody>
                    <a:bodyPr/>
                    <a:lstStyle/>
                    <a:p>
                      <a:pPr marL="0" lvl="0" indent="0" algn="l" rtl="0">
                        <a:spcBef>
                          <a:spcPts val="0"/>
                        </a:spcBef>
                        <a:spcAft>
                          <a:spcPts val="0"/>
                        </a:spcAft>
                        <a:buNone/>
                      </a:pPr>
                      <a:r>
                        <a:rPr lang="en-IN" dirty="0">
                          <a:solidFill>
                            <a:srgbClr val="0E4094"/>
                          </a:solidFill>
                        </a:rPr>
                        <a:t>6</a:t>
                      </a:r>
                      <a:r>
                        <a:rPr lang="en-IN" baseline="30000" dirty="0">
                          <a:solidFill>
                            <a:srgbClr val="0E4094"/>
                          </a:solidFill>
                        </a:rPr>
                        <a:t>th</a:t>
                      </a:r>
                      <a:endParaRPr lang="en-IN" dirty="0">
                        <a:solidFill>
                          <a:srgbClr val="0E4094"/>
                        </a:solidFill>
                      </a:endParaRPr>
                    </a:p>
                  </a:txBody>
                  <a:tcPr marL="91425" marR="91425" marT="91425" marB="91425"/>
                </a:tc>
                <a:tc>
                  <a:txBody>
                    <a:bodyPr/>
                    <a:lstStyle/>
                    <a:p>
                      <a:pPr marL="0" lvl="0" indent="0" algn="l" rtl="0">
                        <a:spcBef>
                          <a:spcPts val="0"/>
                        </a:spcBef>
                        <a:spcAft>
                          <a:spcPts val="0"/>
                        </a:spcAft>
                        <a:buNone/>
                      </a:pPr>
                      <a:r>
                        <a:rPr lang="en-IN" dirty="0">
                          <a:solidFill>
                            <a:srgbClr val="0E4094"/>
                          </a:solidFill>
                          <a:uFill>
                            <a:noFill/>
                          </a:uFill>
                          <a:hlinkClick r:id="rId6">
                            <a:extLst>
                              <a:ext uri="{A12FA001-AC4F-418D-AE19-62706E023703}">
                                <ahyp:hlinkClr xmlns:ahyp="http://schemas.microsoft.com/office/drawing/2018/hyperlinkcolor" val="tx"/>
                              </a:ext>
                            </a:extLst>
                          </a:hlinkClick>
                        </a:rPr>
                        <a:t>AI&amp;DS</a:t>
                      </a:r>
                      <a:endParaRPr dirty="0">
                        <a:solidFill>
                          <a:srgbClr val="0E4094"/>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IN" dirty="0">
                          <a:solidFill>
                            <a:srgbClr val="0E4094"/>
                          </a:solidFill>
                        </a:rPr>
                        <a:t>4.</a:t>
                      </a:r>
                      <a:endParaRPr>
                        <a:solidFill>
                          <a:srgbClr val="0E4094"/>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dirty="0" err="1">
                          <a:solidFill>
                            <a:srgbClr val="0E4094"/>
                          </a:solidFill>
                        </a:rPr>
                        <a:t>Tejas</a:t>
                      </a:r>
                      <a:r>
                        <a:rPr lang="en-IN" dirty="0">
                          <a:solidFill>
                            <a:srgbClr val="0E4094"/>
                          </a:solidFill>
                        </a:rPr>
                        <a:t> Hegde</a:t>
                      </a:r>
                      <a:endParaRPr dirty="0">
                        <a:solidFill>
                          <a:srgbClr val="0E4094"/>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IN" dirty="0">
                          <a:solidFill>
                            <a:srgbClr val="0E4094"/>
                          </a:solidFill>
                        </a:rPr>
                        <a:t>1ms20cs129@msrit.edu</a:t>
                      </a:r>
                      <a:endParaRPr dirty="0">
                        <a:solidFill>
                          <a:srgbClr val="0E4094"/>
                        </a:solidFill>
                      </a:endParaRPr>
                    </a:p>
                  </a:txBody>
                  <a:tcPr marL="91425" marR="91425" marT="91425" marB="91425"/>
                </a:tc>
                <a:tc>
                  <a:txBody>
                    <a:bodyPr/>
                    <a:lstStyle/>
                    <a:p>
                      <a:pPr marL="0" lvl="0" indent="0" algn="l" rtl="0">
                        <a:spcBef>
                          <a:spcPts val="0"/>
                        </a:spcBef>
                        <a:spcAft>
                          <a:spcPts val="0"/>
                        </a:spcAft>
                        <a:buNone/>
                      </a:pPr>
                      <a:r>
                        <a:rPr lang="en-IN" dirty="0">
                          <a:solidFill>
                            <a:srgbClr val="0E4094"/>
                          </a:solidFill>
                        </a:rPr>
                        <a:t>8</a:t>
                      </a:r>
                      <a:r>
                        <a:rPr lang="en-IN" baseline="30000" dirty="0">
                          <a:solidFill>
                            <a:srgbClr val="0E4094"/>
                          </a:solidFill>
                        </a:rPr>
                        <a:t>th</a:t>
                      </a:r>
                      <a:endParaRPr lang="en-IN" dirty="0">
                        <a:solidFill>
                          <a:srgbClr val="0E4094"/>
                        </a:solidFill>
                      </a:endParaRPr>
                    </a:p>
                  </a:txBody>
                  <a:tcPr marL="91425" marR="91425" marT="91425" marB="91425"/>
                </a:tc>
                <a:tc>
                  <a:txBody>
                    <a:bodyPr/>
                    <a:lstStyle/>
                    <a:p>
                      <a:pPr marL="0" lvl="0" indent="0" algn="l" rtl="0">
                        <a:spcBef>
                          <a:spcPts val="0"/>
                        </a:spcBef>
                        <a:spcAft>
                          <a:spcPts val="0"/>
                        </a:spcAft>
                        <a:buNone/>
                      </a:pPr>
                      <a:r>
                        <a:rPr lang="en-IN" dirty="0">
                          <a:solidFill>
                            <a:srgbClr val="0E4094"/>
                          </a:solidFill>
                          <a:uFill>
                            <a:noFill/>
                          </a:uFill>
                        </a:rPr>
                        <a:t>CSE</a:t>
                      </a:r>
                      <a:endParaRPr dirty="0">
                        <a:solidFill>
                          <a:srgbClr val="0E4094"/>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Dataset(s) Analysis / Description</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7" name="TextBox 6"/>
          <p:cNvSpPr txBox="1"/>
          <p:nvPr/>
        </p:nvSpPr>
        <p:spPr>
          <a:xfrm>
            <a:off x="1" y="638697"/>
            <a:ext cx="12191999" cy="523220"/>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Dataset Pre-Processing / Related Challenges and Possible Solution  </a:t>
            </a:r>
            <a:r>
              <a:rPr lang="en-US" sz="1600" dirty="0">
                <a:solidFill>
                  <a:srgbClr val="0E4094"/>
                </a:solidFill>
              </a:rPr>
              <a:t>: </a:t>
            </a:r>
          </a:p>
          <a:p>
            <a:pPr algn="just"/>
            <a:r>
              <a:rPr lang="en-US" sz="1200" dirty="0">
                <a:solidFill>
                  <a:srgbClr val="0E4094"/>
                </a:solidFill>
              </a:rPr>
              <a:t>     </a:t>
            </a: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4" name="TextBox 3">
            <a:extLst>
              <a:ext uri="{FF2B5EF4-FFF2-40B4-BE49-F238E27FC236}">
                <a16:creationId xmlns:a16="http://schemas.microsoft.com/office/drawing/2014/main" id="{EAC025DC-03F3-CE5F-3799-59F8C85717DD}"/>
              </a:ext>
            </a:extLst>
          </p:cNvPr>
          <p:cNvSpPr txBox="1"/>
          <p:nvPr/>
        </p:nvSpPr>
        <p:spPr>
          <a:xfrm>
            <a:off x="313265" y="1480457"/>
            <a:ext cx="11428791" cy="4253537"/>
          </a:xfrm>
          <a:prstGeom prst="rect">
            <a:avLst/>
          </a:prstGeom>
          <a:noFill/>
        </p:spPr>
        <p:txBody>
          <a:bodyPr wrap="square">
            <a:spAutoFit/>
          </a:bodyPr>
          <a:lstStyle/>
          <a:p>
            <a:pPr marL="342900" indent="-342900">
              <a:lnSpc>
                <a:spcPct val="150000"/>
              </a:lnSpc>
              <a:buFont typeface="+mj-lt"/>
              <a:buAutoNum type="arabicPeriod"/>
            </a:pPr>
            <a:r>
              <a:rPr lang="en-IN" dirty="0">
                <a:latin typeface="+mn-lt"/>
              </a:rPr>
              <a:t>Storing and processing a 1.4 TB dataset requires significant disk space and memory, which might exceed the capacity of standard workstations.  </a:t>
            </a:r>
            <a:r>
              <a:rPr lang="en-IN" b="1" dirty="0">
                <a:latin typeface="+mn-lt"/>
              </a:rPr>
              <a:t>Solution</a:t>
            </a:r>
            <a:r>
              <a:rPr lang="en-IN" dirty="0">
                <a:latin typeface="+mn-lt"/>
              </a:rPr>
              <a:t>: </a:t>
            </a:r>
            <a:r>
              <a:rPr lang="en-US" dirty="0">
                <a:latin typeface="+mn-lt"/>
              </a:rPr>
              <a:t>Employ databases or data formats optimized for large datasets, like HDF5 or Parquet, which enable efficient reading of chunks of data into memory.</a:t>
            </a:r>
          </a:p>
          <a:p>
            <a:pPr marL="342900" indent="-342900">
              <a:lnSpc>
                <a:spcPct val="150000"/>
              </a:lnSpc>
              <a:buFont typeface="+mj-lt"/>
              <a:buAutoNum type="arabicPeriod"/>
            </a:pPr>
            <a:r>
              <a:rPr lang="en-US" dirty="0">
                <a:latin typeface="+mn-lt"/>
              </a:rPr>
              <a:t>Loading such a large dataset into memory for training can be very time-consuming, which may slow down the iterative process of model development.</a:t>
            </a:r>
            <a:r>
              <a:rPr lang="en-IN" b="1" dirty="0">
                <a:latin typeface="+mn-lt"/>
              </a:rPr>
              <a:t> Solution</a:t>
            </a:r>
            <a:r>
              <a:rPr lang="en-IN" dirty="0">
                <a:latin typeface="+mn-lt"/>
              </a:rPr>
              <a:t>:</a:t>
            </a:r>
            <a:r>
              <a:rPr lang="en-US" dirty="0">
                <a:latin typeface="+mn-lt"/>
              </a:rPr>
              <a:t> Implement data generators or use TensorFlow’s </a:t>
            </a:r>
            <a:r>
              <a:rPr lang="en-US" i="1" dirty="0" err="1">
                <a:latin typeface="+mn-lt"/>
              </a:rPr>
              <a:t>tf.data</a:t>
            </a:r>
            <a:r>
              <a:rPr lang="en-US" i="1" dirty="0">
                <a:latin typeface="+mn-lt"/>
              </a:rPr>
              <a:t> </a:t>
            </a:r>
            <a:r>
              <a:rPr lang="en-US" dirty="0">
                <a:latin typeface="+mn-lt"/>
              </a:rPr>
              <a:t>API to load and preprocess data on-the-fly in batches during training, which avoids loading the entire dataset into memory at once.</a:t>
            </a:r>
          </a:p>
          <a:p>
            <a:pPr marL="342900" indent="-342900">
              <a:lnSpc>
                <a:spcPct val="150000"/>
              </a:lnSpc>
              <a:buFont typeface="+mj-lt"/>
              <a:buAutoNum type="arabicPeriod"/>
            </a:pPr>
            <a:r>
              <a:rPr lang="en-US" dirty="0">
                <a:latin typeface="+mn-lt"/>
              </a:rPr>
              <a:t>Ensuring quick and efficient access to data during training is crucial, especially if using distributed computing resources or cloud platforms. </a:t>
            </a:r>
            <a:r>
              <a:rPr lang="en-IN" b="1" dirty="0">
                <a:latin typeface="+mn-lt"/>
              </a:rPr>
              <a:t>Solution</a:t>
            </a:r>
            <a:r>
              <a:rPr lang="en-IN" dirty="0">
                <a:latin typeface="+mn-lt"/>
              </a:rPr>
              <a:t>: </a:t>
            </a:r>
            <a:r>
              <a:rPr lang="en-US" dirty="0">
                <a:latin typeface="+mn-lt"/>
              </a:rPr>
              <a:t>If using cloud platforms, consider storing the data on blob storage and using services that allow direct data streaming into the training environment.</a:t>
            </a:r>
          </a:p>
          <a:p>
            <a:pPr marL="342900" indent="-342900">
              <a:lnSpc>
                <a:spcPct val="150000"/>
              </a:lnSpc>
              <a:buFont typeface="+mj-lt"/>
              <a:buAutoNum type="arabicPeriod"/>
            </a:pPr>
            <a:r>
              <a:rPr lang="en-US" dirty="0">
                <a:latin typeface="+mn-lt"/>
              </a:rPr>
              <a:t>Pre-processing steps such as normalization, augmentation, or conversion to occupancy flow fields must be optimized to handle the large volume of data without introducing excessive delays. </a:t>
            </a:r>
            <a:r>
              <a:rPr lang="en-IN" b="1" dirty="0">
                <a:latin typeface="+mn-lt"/>
              </a:rPr>
              <a:t>Solution</a:t>
            </a:r>
            <a:r>
              <a:rPr lang="en-IN" dirty="0">
                <a:latin typeface="+mn-lt"/>
              </a:rPr>
              <a:t>: </a:t>
            </a:r>
            <a:r>
              <a:rPr lang="en-US" dirty="0">
                <a:latin typeface="+mn-lt"/>
              </a:rPr>
              <a:t>Optimize pre-processing code to be as efficient as possible, using vectorized operations and avoiding loops where possible. Consider preprocessing the data in advance and storing pre-processed versions if storage allows for it.</a:t>
            </a:r>
            <a:endParaRPr lang="en-IN" dirty="0"/>
          </a:p>
        </p:txBody>
      </p:sp>
    </p:spTree>
    <p:extLst>
      <p:ext uri="{BB962C8B-B14F-4D97-AF65-F5344CB8AC3E}">
        <p14:creationId xmlns:p14="http://schemas.microsoft.com/office/powerpoint/2010/main" val="4258209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Experimental Results / Simulations / Observations</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6" name="TextBox 5"/>
          <p:cNvSpPr txBox="1"/>
          <p:nvPr/>
        </p:nvSpPr>
        <p:spPr>
          <a:xfrm>
            <a:off x="0" y="638697"/>
            <a:ext cx="12191999" cy="584775"/>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Major Observations / Conclusions &amp; Challenges : </a:t>
            </a:r>
            <a:endParaRPr lang="en-US" sz="1200" dirty="0">
              <a:solidFill>
                <a:srgbClr val="0E4094"/>
              </a:solidFill>
            </a:endParaRPr>
          </a:p>
          <a:p>
            <a:pPr algn="just"/>
            <a:endParaRPr lang="en-US" sz="1600" dirty="0"/>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DF9485F0-111A-B4FC-1AD3-4C0B7D3FF44B}"/>
              </a:ext>
            </a:extLst>
          </p:cNvPr>
          <p:cNvSpPr txBox="1"/>
          <p:nvPr/>
        </p:nvSpPr>
        <p:spPr>
          <a:xfrm>
            <a:off x="237966" y="1408670"/>
            <a:ext cx="11748088" cy="5478423"/>
          </a:xfrm>
          <a:prstGeom prst="rect">
            <a:avLst/>
          </a:prstGeom>
          <a:noFill/>
        </p:spPr>
        <p:txBody>
          <a:bodyPr wrap="square" rtlCol="0">
            <a:spAutoFit/>
          </a:bodyPr>
          <a:lstStyle/>
          <a:p>
            <a:pPr marL="342900" indent="-342900">
              <a:buAutoNum type="arabicPeriod"/>
            </a:pPr>
            <a:r>
              <a:rPr lang="en-US" b="1" dirty="0"/>
              <a:t>Data Complexity: </a:t>
            </a:r>
          </a:p>
          <a:p>
            <a:pPr marL="285750" indent="-285750">
              <a:buFont typeface="Arial" panose="020B0604020202020204" pitchFamily="34" charset="0"/>
              <a:buChar char="•"/>
            </a:pPr>
            <a:r>
              <a:rPr lang="en-US" dirty="0"/>
              <a:t>The dataset's richness, with detailed sensor data from a diverse set of scenarios, provides a robust foundation for training predictive models.</a:t>
            </a:r>
          </a:p>
          <a:p>
            <a:endParaRPr lang="en-US" dirty="0"/>
          </a:p>
          <a:p>
            <a:r>
              <a:rPr lang="en-US" b="1" dirty="0"/>
              <a:t>2.  Predictive Model Performance: </a:t>
            </a:r>
          </a:p>
          <a:p>
            <a:pPr marL="285750" indent="-285750">
              <a:buFont typeface="Arial" panose="020B0604020202020204" pitchFamily="34" charset="0"/>
              <a:buChar char="•"/>
            </a:pPr>
            <a:r>
              <a:rPr lang="en-US" dirty="0"/>
              <a:t>Early tests may show that models like </a:t>
            </a:r>
            <a:r>
              <a:rPr lang="en-US" dirty="0" err="1"/>
              <a:t>STrajNet</a:t>
            </a:r>
            <a:r>
              <a:rPr lang="en-US" dirty="0"/>
              <a:t>, which use a combination of </a:t>
            </a:r>
            <a:r>
              <a:rPr lang="en-US" dirty="0" err="1"/>
              <a:t>Swin</a:t>
            </a:r>
            <a:r>
              <a:rPr lang="en-US" dirty="0"/>
              <a:t> Transformers and GRUs, can effectively capture spatial-temporal relationships in the data.</a:t>
            </a:r>
          </a:p>
          <a:p>
            <a:endParaRPr lang="en-US" dirty="0"/>
          </a:p>
          <a:p>
            <a:r>
              <a:rPr lang="en-US" b="1" dirty="0"/>
              <a:t>3.  Transformer Effectiveness: </a:t>
            </a:r>
          </a:p>
          <a:p>
            <a:pPr marL="285750" indent="-285750">
              <a:buFont typeface="Arial" panose="020B0604020202020204" pitchFamily="34" charset="0"/>
              <a:buChar char="•"/>
            </a:pPr>
            <a:r>
              <a:rPr lang="en-US" dirty="0"/>
              <a:t>Transformer-based models, particularly those that can handle multi-modal inputs, are effective at occupancy flow prediction, capitalizing on their ability to model complex dependencies.</a:t>
            </a:r>
          </a:p>
          <a:p>
            <a:endParaRPr lang="en-US" dirty="0"/>
          </a:p>
          <a:p>
            <a:r>
              <a:rPr lang="en-US" b="1" dirty="0"/>
              <a:t>4.  Need for Temporal Modeling: </a:t>
            </a:r>
          </a:p>
          <a:p>
            <a:pPr marL="285750" indent="-285750">
              <a:buFont typeface="Arial" panose="020B0604020202020204" pitchFamily="34" charset="0"/>
              <a:buChar char="•"/>
            </a:pPr>
            <a:r>
              <a:rPr lang="en-US" dirty="0"/>
              <a:t>Incorporating temporal information via mechanisms like GRUs is crucial for improving predictions, especially for occluded vehicles.</a:t>
            </a:r>
          </a:p>
          <a:p>
            <a:endParaRPr lang="en-US" dirty="0"/>
          </a:p>
          <a:p>
            <a:r>
              <a:rPr lang="en-US" b="1" dirty="0"/>
              <a:t>5.  Model Generalization: </a:t>
            </a:r>
          </a:p>
          <a:p>
            <a:pPr marL="285750" indent="-285750">
              <a:buFont typeface="Arial" panose="020B0604020202020204" pitchFamily="34" charset="0"/>
              <a:buChar char="•"/>
            </a:pPr>
            <a:r>
              <a:rPr lang="en-US" dirty="0"/>
              <a:t>The model's ability to generalize across various driving conditions, lighting, and weather suggests that the dataset is diverse and the model has learned robust features.</a:t>
            </a:r>
          </a:p>
          <a:p>
            <a:endParaRPr lang="en-US" dirty="0"/>
          </a:p>
          <a:p>
            <a:r>
              <a:rPr lang="en-US" b="1" dirty="0"/>
              <a:t>6.  Handling Data Volume: </a:t>
            </a:r>
          </a:p>
          <a:p>
            <a:pPr marL="285750" indent="-285750">
              <a:buFont typeface="Arial" panose="020B0604020202020204" pitchFamily="34" charset="0"/>
              <a:buChar char="•"/>
            </a:pPr>
            <a:r>
              <a:rPr lang="en-US" dirty="0"/>
              <a:t>Processing and learning from a 1.4 TB dataset requires significant computational resources and strategic data handling methods.</a:t>
            </a:r>
          </a:p>
          <a:p>
            <a:endParaRPr lang="en-US" dirty="0"/>
          </a:p>
          <a:p>
            <a:r>
              <a:rPr lang="en-US" b="1" dirty="0"/>
              <a:t>7.  Model Overfitting: </a:t>
            </a:r>
          </a:p>
          <a:p>
            <a:pPr marL="285750" indent="-285750">
              <a:buFont typeface="Arial" panose="020B0604020202020204" pitchFamily="34" charset="0"/>
              <a:buChar char="•"/>
            </a:pPr>
            <a:r>
              <a:rPr lang="en-US" dirty="0"/>
              <a:t>Given the model's complexity, there's a risk of overfitting to the training data. Regularization and robust validation techniques are essential to ensure generalization.</a:t>
            </a:r>
          </a:p>
          <a:p>
            <a:endParaRPr lang="en-US" dirty="0"/>
          </a:p>
        </p:txBody>
      </p:sp>
    </p:spTree>
    <p:extLst>
      <p:ext uri="{BB962C8B-B14F-4D97-AF65-F5344CB8AC3E}">
        <p14:creationId xmlns:p14="http://schemas.microsoft.com/office/powerpoint/2010/main" val="2750166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CE8456-B205-B9F6-031B-1D39ADE11833}"/>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Effect>
                      <a14:brightnessContrast bright="-40000" contrast="4000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E9E9FE2-86B0-CB6B-C579-41AAA85261BB}"/>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B08BA8C0-5869-5C4F-8207-4BE56AE9FAA0}"/>
              </a:ext>
            </a:extLst>
          </p:cNvPr>
          <p:cNvSpPr>
            <a:spLocks noGrp="1"/>
          </p:cNvSpPr>
          <p:nvPr>
            <p:ph type="subTitle" idx="1"/>
          </p:nvPr>
        </p:nvSpPr>
        <p:spPr/>
        <p:txBody>
          <a:bodyPr/>
          <a:lstStyle/>
          <a:p>
            <a:endParaRPr lang="en-IN"/>
          </a:p>
        </p:txBody>
      </p:sp>
      <p:pic>
        <p:nvPicPr>
          <p:cNvPr id="7" name="Picture 6">
            <a:extLst>
              <a:ext uri="{FF2B5EF4-FFF2-40B4-BE49-F238E27FC236}">
                <a16:creationId xmlns:a16="http://schemas.microsoft.com/office/drawing/2014/main" id="{25866856-6591-858F-2372-0426F72308C2}"/>
              </a:ext>
            </a:extLst>
          </p:cNvPr>
          <p:cNvPicPr>
            <a:picLocks noChangeAspect="1"/>
          </p:cNvPicPr>
          <p:nvPr/>
        </p:nvPicPr>
        <p:blipFill>
          <a:blip r:embed="rId4"/>
          <a:stretch>
            <a:fillRect/>
          </a:stretch>
        </p:blipFill>
        <p:spPr>
          <a:xfrm>
            <a:off x="534561" y="0"/>
            <a:ext cx="11122878" cy="6858000"/>
          </a:xfrm>
          <a:prstGeom prst="rect">
            <a:avLst/>
          </a:prstGeom>
        </p:spPr>
      </p:pic>
    </p:spTree>
    <p:extLst>
      <p:ext uri="{BB962C8B-B14F-4D97-AF65-F5344CB8AC3E}">
        <p14:creationId xmlns:p14="http://schemas.microsoft.com/office/powerpoint/2010/main" val="1433526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784434-7059-1925-B578-E0BF755478DE}"/>
              </a:ext>
            </a:extLst>
          </p:cNvPr>
          <p:cNvPicPr>
            <a:picLocks noChangeAspect="1"/>
          </p:cNvPicPr>
          <p:nvPr/>
        </p:nvPicPr>
        <p:blipFill>
          <a:blip r:embed="rId2"/>
          <a:stretch>
            <a:fillRect/>
          </a:stretch>
        </p:blipFill>
        <p:spPr>
          <a:xfrm>
            <a:off x="0" y="1144"/>
            <a:ext cx="12192000" cy="6855712"/>
          </a:xfrm>
          <a:prstGeom prst="rect">
            <a:avLst/>
          </a:prstGeom>
        </p:spPr>
      </p:pic>
    </p:spTree>
    <p:extLst>
      <p:ext uri="{BB962C8B-B14F-4D97-AF65-F5344CB8AC3E}">
        <p14:creationId xmlns:p14="http://schemas.microsoft.com/office/powerpoint/2010/main" val="301063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6E07-048C-E821-E48C-E77BC2627515}"/>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E7869325-07B1-7B2C-D946-337380535C4D}"/>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162194BE-CD6E-AF70-93D3-9DA6A95E93E5}"/>
              </a:ext>
            </a:extLst>
          </p:cNvPr>
          <p:cNvPicPr>
            <a:picLocks noChangeAspect="1"/>
          </p:cNvPicPr>
          <p:nvPr/>
        </p:nvPicPr>
        <p:blipFill>
          <a:blip r:embed="rId2"/>
          <a:stretch>
            <a:fillRect/>
          </a:stretch>
        </p:blipFill>
        <p:spPr>
          <a:xfrm>
            <a:off x="936445" y="-33315"/>
            <a:ext cx="3403326" cy="6891313"/>
          </a:xfrm>
          <a:prstGeom prst="rect">
            <a:avLst/>
          </a:prstGeom>
        </p:spPr>
      </p:pic>
      <p:pic>
        <p:nvPicPr>
          <p:cNvPr id="8" name="Picture 7">
            <a:extLst>
              <a:ext uri="{FF2B5EF4-FFF2-40B4-BE49-F238E27FC236}">
                <a16:creationId xmlns:a16="http://schemas.microsoft.com/office/drawing/2014/main" id="{771AABE5-E033-6CD5-E148-A1206CEDE257}"/>
              </a:ext>
            </a:extLst>
          </p:cNvPr>
          <p:cNvPicPr>
            <a:picLocks noChangeAspect="1"/>
          </p:cNvPicPr>
          <p:nvPr/>
        </p:nvPicPr>
        <p:blipFill>
          <a:blip r:embed="rId3"/>
          <a:stretch>
            <a:fillRect/>
          </a:stretch>
        </p:blipFill>
        <p:spPr>
          <a:xfrm>
            <a:off x="4542973" y="658087"/>
            <a:ext cx="7373724" cy="5468428"/>
          </a:xfrm>
          <a:prstGeom prst="rect">
            <a:avLst/>
          </a:prstGeom>
        </p:spPr>
      </p:pic>
    </p:spTree>
    <p:extLst>
      <p:ext uri="{BB962C8B-B14F-4D97-AF65-F5344CB8AC3E}">
        <p14:creationId xmlns:p14="http://schemas.microsoft.com/office/powerpoint/2010/main" val="3747883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FCCE-AC1C-5D93-30E6-66F74B8FC8DE}"/>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B3DCCC6B-EAF3-A227-0EF8-EB803275FD97}"/>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9875EEE1-3902-2F26-7860-E84E13DE2550}"/>
              </a:ext>
            </a:extLst>
          </p:cNvPr>
          <p:cNvPicPr>
            <a:picLocks noChangeAspect="1"/>
          </p:cNvPicPr>
          <p:nvPr/>
        </p:nvPicPr>
        <p:blipFill>
          <a:blip r:embed="rId2"/>
          <a:stretch>
            <a:fillRect/>
          </a:stretch>
        </p:blipFill>
        <p:spPr>
          <a:xfrm>
            <a:off x="1350666" y="81972"/>
            <a:ext cx="9027048" cy="6776028"/>
          </a:xfrm>
          <a:prstGeom prst="rect">
            <a:avLst/>
          </a:prstGeom>
        </p:spPr>
      </p:pic>
    </p:spTree>
    <p:extLst>
      <p:ext uri="{BB962C8B-B14F-4D97-AF65-F5344CB8AC3E}">
        <p14:creationId xmlns:p14="http://schemas.microsoft.com/office/powerpoint/2010/main" val="1436634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E20BC5-4600-0863-C3A0-18F46308FDC5}"/>
              </a:ext>
            </a:extLst>
          </p:cNvPr>
          <p:cNvPicPr>
            <a:picLocks noChangeAspect="1"/>
          </p:cNvPicPr>
          <p:nvPr/>
        </p:nvPicPr>
        <p:blipFill>
          <a:blip r:embed="rId2"/>
          <a:stretch>
            <a:fillRect/>
          </a:stretch>
        </p:blipFill>
        <p:spPr>
          <a:xfrm>
            <a:off x="0" y="-1"/>
            <a:ext cx="12192000" cy="6900425"/>
          </a:xfrm>
          <a:prstGeom prst="rect">
            <a:avLst/>
          </a:prstGeom>
        </p:spPr>
      </p:pic>
    </p:spTree>
    <p:extLst>
      <p:ext uri="{BB962C8B-B14F-4D97-AF65-F5344CB8AC3E}">
        <p14:creationId xmlns:p14="http://schemas.microsoft.com/office/powerpoint/2010/main" val="2296077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D3E366-DC16-1435-A592-9CA6EF7BD8D4}"/>
              </a:ext>
            </a:extLst>
          </p:cNvPr>
          <p:cNvPicPr>
            <a:picLocks noChangeAspect="1"/>
          </p:cNvPicPr>
          <p:nvPr/>
        </p:nvPicPr>
        <p:blipFill>
          <a:blip r:embed="rId2"/>
          <a:stretch>
            <a:fillRect/>
          </a:stretch>
        </p:blipFill>
        <p:spPr>
          <a:xfrm>
            <a:off x="0" y="3810"/>
            <a:ext cx="12192000" cy="6850380"/>
          </a:xfrm>
          <a:prstGeom prst="rect">
            <a:avLst/>
          </a:prstGeom>
        </p:spPr>
      </p:pic>
    </p:spTree>
    <p:extLst>
      <p:ext uri="{BB962C8B-B14F-4D97-AF65-F5344CB8AC3E}">
        <p14:creationId xmlns:p14="http://schemas.microsoft.com/office/powerpoint/2010/main" val="2772793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IN"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Further Plan to Complete Project</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1" y="806514"/>
            <a:ext cx="12191999" cy="584775"/>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Final Probable Deliverables </a:t>
            </a:r>
            <a:r>
              <a:rPr lang="en-US" sz="1600" dirty="0">
                <a:solidFill>
                  <a:srgbClr val="0E4094"/>
                </a:solidFill>
              </a:rPr>
              <a:t>:</a:t>
            </a:r>
          </a:p>
          <a:p>
            <a:pPr algn="just"/>
            <a:r>
              <a:rPr lang="en-US" sz="1600" dirty="0">
                <a:solidFill>
                  <a:srgbClr val="0E4094"/>
                </a:solidFill>
              </a:rPr>
              <a:t> </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C4C1BF67-E5C5-844A-FB0A-5DB330E6EA07}"/>
              </a:ext>
            </a:extLst>
          </p:cNvPr>
          <p:cNvSpPr txBox="1"/>
          <p:nvPr/>
        </p:nvSpPr>
        <p:spPr>
          <a:xfrm>
            <a:off x="313266" y="1618735"/>
            <a:ext cx="11675534" cy="5047536"/>
          </a:xfrm>
          <a:prstGeom prst="rect">
            <a:avLst/>
          </a:prstGeom>
          <a:noFill/>
        </p:spPr>
        <p:txBody>
          <a:bodyPr wrap="square" rtlCol="0">
            <a:spAutoFit/>
          </a:bodyPr>
          <a:lstStyle/>
          <a:p>
            <a:r>
              <a:rPr lang="en-US" b="1" dirty="0"/>
              <a:t>1.  Enhanced </a:t>
            </a:r>
            <a:r>
              <a:rPr lang="en-US" b="1" dirty="0" err="1"/>
              <a:t>STrajNet</a:t>
            </a:r>
            <a:r>
              <a:rPr lang="en-US" b="1" dirty="0"/>
              <a:t> Architecture Documentation: </a:t>
            </a:r>
          </a:p>
          <a:p>
            <a:pPr marL="285750" indent="-285750">
              <a:buFont typeface="Arial" panose="020B0604020202020204" pitchFamily="34" charset="0"/>
              <a:buChar char="•"/>
            </a:pPr>
            <a:r>
              <a:rPr lang="en-US" dirty="0"/>
              <a:t>A comprehensive document detailing the modifications and integrations made to the </a:t>
            </a:r>
            <a:r>
              <a:rPr lang="en-US" dirty="0" err="1"/>
              <a:t>STrajNet</a:t>
            </a:r>
            <a:r>
              <a:rPr lang="en-US" dirty="0"/>
              <a:t> model, including the introduction of GRU layers for temporal prediction.</a:t>
            </a:r>
          </a:p>
          <a:p>
            <a:pPr marL="285750" indent="-285750">
              <a:buFont typeface="Arial" panose="020B0604020202020204" pitchFamily="34" charset="0"/>
              <a:buChar char="•"/>
            </a:pPr>
            <a:r>
              <a:rPr lang="en-US" dirty="0"/>
              <a:t>Architectural diagrams that illustrate the flow and integration of new components within the existing system.</a:t>
            </a:r>
          </a:p>
          <a:p>
            <a:endParaRPr lang="en-US" dirty="0"/>
          </a:p>
          <a:p>
            <a:pPr marL="342900" indent="-342900">
              <a:buAutoNum type="arabicPeriod" startAt="2"/>
            </a:pPr>
            <a:r>
              <a:rPr lang="en-US" b="1" dirty="0"/>
              <a:t>Updated Training and Evaluation Codebase: </a:t>
            </a:r>
          </a:p>
          <a:p>
            <a:pPr marL="285750" indent="-285750">
              <a:buFont typeface="Arial" panose="020B0604020202020204" pitchFamily="34" charset="0"/>
              <a:buChar char="•"/>
            </a:pPr>
            <a:r>
              <a:rPr lang="en-US" dirty="0"/>
              <a:t>A fully updated codebase that includes all modifications made to the model, data preprocessing scripts, model training, and evaluation routines.</a:t>
            </a:r>
          </a:p>
          <a:p>
            <a:pPr marL="285750" indent="-285750">
              <a:buFont typeface="Arial" panose="020B0604020202020204" pitchFamily="34" charset="0"/>
              <a:buChar char="•"/>
            </a:pPr>
            <a:r>
              <a:rPr lang="en-US" dirty="0"/>
              <a:t>Clear instructions on how to set up and execute the updated codebase, ensuring reproducibility of the results.</a:t>
            </a:r>
          </a:p>
          <a:p>
            <a:endParaRPr lang="en-US" dirty="0"/>
          </a:p>
          <a:p>
            <a:r>
              <a:rPr lang="en-US" b="1" dirty="0"/>
              <a:t>3.  Benchmarking and Performance Evaluation Report: </a:t>
            </a:r>
          </a:p>
          <a:p>
            <a:pPr marL="285750" indent="-285750">
              <a:buFont typeface="Arial" panose="020B0604020202020204" pitchFamily="34" charset="0"/>
              <a:buChar char="•"/>
            </a:pPr>
            <a:r>
              <a:rPr lang="en-US" dirty="0"/>
              <a:t>A detailed report comparing the updated </a:t>
            </a:r>
            <a:r>
              <a:rPr lang="en-US" dirty="0" err="1"/>
              <a:t>STrajNet</a:t>
            </a:r>
            <a:r>
              <a:rPr lang="en-US" dirty="0"/>
              <a:t> model's performance with the original model and current SOTA models across standard KPIs.</a:t>
            </a:r>
          </a:p>
          <a:p>
            <a:pPr marL="285750" indent="-285750">
              <a:buFont typeface="Arial" panose="020B0604020202020204" pitchFamily="34" charset="0"/>
              <a:buChar char="•"/>
            </a:pPr>
            <a:r>
              <a:rPr lang="en-US" dirty="0"/>
              <a:t>An analysis of the model's performance in various scenarios, highlighting the impact of the GRU integration on temporal prediction accuracy.</a:t>
            </a:r>
          </a:p>
          <a:p>
            <a:pPr marL="285750" indent="-285750">
              <a:buFont typeface="Arial" panose="020B0604020202020204" pitchFamily="34" charset="0"/>
              <a:buChar char="•"/>
            </a:pPr>
            <a:r>
              <a:rPr lang="en-US" dirty="0"/>
              <a:t>A report documenting the techniques applied to optimize the model for real-world deployment, with a focus on computational efficiency and inference speed.</a:t>
            </a:r>
          </a:p>
          <a:p>
            <a:pPr marL="285750" indent="-285750">
              <a:buFont typeface="Arial" panose="020B0604020202020204" pitchFamily="34" charset="0"/>
              <a:buChar char="•"/>
            </a:pPr>
            <a:r>
              <a:rPr lang="en-US" dirty="0"/>
              <a:t>Benchmark results showing the optimized model's performance in terms of inference time and resource utilization.</a:t>
            </a:r>
          </a:p>
          <a:p>
            <a:endParaRPr lang="en-US" dirty="0"/>
          </a:p>
          <a:p>
            <a:r>
              <a:rPr lang="en-US" b="1" dirty="0"/>
              <a:t>4.  Codebase for Evaluation Metrics and Visualization: </a:t>
            </a:r>
          </a:p>
          <a:p>
            <a:pPr marL="285750" indent="-285750">
              <a:buFont typeface="Arial" panose="020B0604020202020204" pitchFamily="34" charset="0"/>
              <a:buChar char="•"/>
            </a:pPr>
            <a:r>
              <a:rPr lang="en-US" dirty="0"/>
              <a:t>Tools or scripts included in the codebase for evaluating the model using predefined metrics relevant to occupancy flow prediction.</a:t>
            </a:r>
          </a:p>
          <a:p>
            <a:pPr marL="285750" indent="-285750">
              <a:buFont typeface="Arial" panose="020B0604020202020204" pitchFamily="34" charset="0"/>
              <a:buChar char="•"/>
            </a:pPr>
            <a:r>
              <a:rPr lang="en-US" dirty="0"/>
              <a:t>Visualization tools that allow for qualitative assessment of the model's predictions, aiding in better understanding and debugging of the model's outputs.</a:t>
            </a:r>
          </a:p>
          <a:p>
            <a:endParaRPr lang="en-US" dirty="0"/>
          </a:p>
        </p:txBody>
      </p:sp>
    </p:spTree>
    <p:extLst>
      <p:ext uri="{BB962C8B-B14F-4D97-AF65-F5344CB8AC3E}">
        <p14:creationId xmlns:p14="http://schemas.microsoft.com/office/powerpoint/2010/main" val="4219816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5"/>
          <p:cNvSpPr txBox="1">
            <a:spLocks noGrp="1"/>
          </p:cNvSpPr>
          <p:nvPr>
            <p:ph type="body" idx="1"/>
          </p:nvPr>
        </p:nvSpPr>
        <p:spPr>
          <a:xfrm>
            <a:off x="2196548" y="526774"/>
            <a:ext cx="9157200" cy="5650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1"/>
              </a:buClr>
              <a:buSzPts val="13800"/>
              <a:buNone/>
            </a:pPr>
            <a:r>
              <a:rPr lang="en-IN" sz="13800" dirty="0">
                <a:solidFill>
                  <a:srgbClr val="0E4094"/>
                </a:solidFill>
                <a:latin typeface="Pinyon Script"/>
                <a:ea typeface="Pinyon Script"/>
                <a:cs typeface="Pinyon Script"/>
                <a:sym typeface="Pinyon Script"/>
              </a:rPr>
              <a:t>Thank you</a:t>
            </a:r>
            <a:endParaRPr sz="13800" dirty="0">
              <a:solidFill>
                <a:srgbClr val="0E4094"/>
              </a:solidFill>
              <a:latin typeface="Pinyon Script"/>
              <a:ea typeface="Pinyon Script"/>
              <a:cs typeface="Pinyon Script"/>
              <a:sym typeface="Pinyon Script"/>
            </a:endParaRPr>
          </a:p>
        </p:txBody>
      </p:sp>
      <p:sp>
        <p:nvSpPr>
          <p:cNvPr id="155" name="Google Shape;155;p5"/>
          <p:cNvSpPr/>
          <p:nvPr/>
        </p:nvSpPr>
        <p:spPr>
          <a:xfrm>
            <a:off x="764740" y="-24610"/>
            <a:ext cx="984600" cy="688260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6" name="Google Shape;156;p5"/>
          <p:cNvSpPr/>
          <p:nvPr/>
        </p:nvSpPr>
        <p:spPr>
          <a:xfrm>
            <a:off x="0" y="0"/>
            <a:ext cx="616200" cy="6858000"/>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
          <p:cNvSpPr/>
          <p:nvPr/>
        </p:nvSpPr>
        <p:spPr>
          <a:xfrm>
            <a:off x="1" y="105045"/>
            <a:ext cx="169332" cy="482531"/>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5" name="Google Shape;105;p2"/>
          <p:cNvSpPr txBox="1"/>
          <p:nvPr/>
        </p:nvSpPr>
        <p:spPr>
          <a:xfrm>
            <a:off x="381898" y="146254"/>
            <a:ext cx="8897569" cy="40011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000" i="0" dirty="0">
                <a:solidFill>
                  <a:srgbClr val="000000"/>
                </a:solidFill>
                <a:effectLst/>
                <a:highlight>
                  <a:srgbClr val="FFFFFF"/>
                </a:highlight>
                <a:latin typeface="+mj-lt"/>
              </a:rPr>
              <a:t>Occupancy Flow Prediction for Automotive Vision</a:t>
            </a:r>
            <a:endParaRPr sz="2000" dirty="0">
              <a:solidFill>
                <a:srgbClr val="7F7F7F"/>
              </a:solidFill>
              <a:latin typeface="Arial"/>
              <a:ea typeface="Arial"/>
              <a:cs typeface="Arial"/>
              <a:sym typeface="Arial"/>
            </a:endParaRPr>
          </a:p>
        </p:txBody>
      </p:sp>
      <p:pic>
        <p:nvPicPr>
          <p:cNvPr id="106" name="Google Shape;106;p2"/>
          <p:cNvPicPr preferRelativeResize="0"/>
          <p:nvPr/>
        </p:nvPicPr>
        <p:blipFill rotWithShape="1">
          <a:blip r:embed="rId3">
            <a:alphaModFix/>
          </a:blip>
          <a:srcRect/>
          <a:stretch/>
        </p:blipFill>
        <p:spPr>
          <a:xfrm>
            <a:off x="10380133" y="206714"/>
            <a:ext cx="1811867" cy="380862"/>
          </a:xfrm>
          <a:prstGeom prst="rect">
            <a:avLst/>
          </a:prstGeom>
          <a:noFill/>
          <a:ln>
            <a:noFill/>
          </a:ln>
        </p:spPr>
      </p:pic>
      <p:sp>
        <p:nvSpPr>
          <p:cNvPr id="107" name="Google Shape;107;p2"/>
          <p:cNvSpPr/>
          <p:nvPr/>
        </p:nvSpPr>
        <p:spPr>
          <a:xfrm>
            <a:off x="237966" y="105045"/>
            <a:ext cx="75300" cy="482531"/>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08" name="Google Shape;108;p2"/>
          <p:cNvGrpSpPr/>
          <p:nvPr/>
        </p:nvGrpSpPr>
        <p:grpSpPr>
          <a:xfrm>
            <a:off x="5322275" y="5616441"/>
            <a:ext cx="5078034" cy="143934"/>
            <a:chOff x="5926666" y="5681136"/>
            <a:chExt cx="5057858" cy="143934"/>
          </a:xfrm>
        </p:grpSpPr>
        <p:cxnSp>
          <p:nvCxnSpPr>
            <p:cNvPr id="109" name="Google Shape;109;p2"/>
            <p:cNvCxnSpPr>
              <a:cxnSpLocks/>
              <a:stCxn id="113" idx="6"/>
            </p:cNvCxnSpPr>
            <p:nvPr/>
          </p:nvCxnSpPr>
          <p:spPr>
            <a:xfrm flipH="1">
              <a:off x="6002867" y="5753103"/>
              <a:ext cx="4981657" cy="0"/>
            </a:xfrm>
            <a:prstGeom prst="straightConnector1">
              <a:avLst/>
            </a:prstGeom>
            <a:noFill/>
            <a:ln w="9525" cap="flat" cmpd="sng">
              <a:solidFill>
                <a:schemeClr val="accent1"/>
              </a:solidFill>
              <a:prstDash val="solid"/>
              <a:miter lim="800000"/>
              <a:headEnd type="none" w="sm" len="sm"/>
              <a:tailEnd type="none" w="sm" len="sm"/>
            </a:ln>
          </p:spPr>
        </p:cxnSp>
        <p:sp>
          <p:nvSpPr>
            <p:cNvPr id="110" name="Google Shape;110;p2"/>
            <p:cNvSpPr/>
            <p:nvPr/>
          </p:nvSpPr>
          <p:spPr>
            <a:xfrm>
              <a:off x="5926666" y="5681136"/>
              <a:ext cx="144000" cy="143934"/>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1" name="Google Shape;111;p2"/>
            <p:cNvSpPr/>
            <p:nvPr/>
          </p:nvSpPr>
          <p:spPr>
            <a:xfrm>
              <a:off x="7525107" y="5681136"/>
              <a:ext cx="144000" cy="143934"/>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2" name="Google Shape;112;p2"/>
            <p:cNvSpPr/>
            <p:nvPr/>
          </p:nvSpPr>
          <p:spPr>
            <a:xfrm>
              <a:off x="9267548" y="5681136"/>
              <a:ext cx="144000" cy="143934"/>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3" name="Google Shape;113;p2"/>
            <p:cNvSpPr/>
            <p:nvPr/>
          </p:nvSpPr>
          <p:spPr>
            <a:xfrm>
              <a:off x="10840524" y="5681136"/>
              <a:ext cx="144000" cy="143934"/>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14" name="Google Shape;114;p2"/>
          <p:cNvSpPr txBox="1"/>
          <p:nvPr/>
        </p:nvSpPr>
        <p:spPr>
          <a:xfrm>
            <a:off x="381898" y="896920"/>
            <a:ext cx="4452600" cy="48320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b="1" dirty="0">
                <a:solidFill>
                  <a:srgbClr val="00B0F0"/>
                </a:solidFill>
                <a:latin typeface="+mn-lt"/>
                <a:ea typeface="Arial"/>
                <a:cs typeface="Arial"/>
                <a:sym typeface="Arial"/>
              </a:rPr>
              <a:t>Problem Statement</a:t>
            </a:r>
            <a:endParaRPr lang="en-IN" dirty="0">
              <a:latin typeface="+mn-lt"/>
            </a:endParaRPr>
          </a:p>
          <a:p>
            <a:pPr marL="457200" marR="0" lvl="0" indent="-317500" algn="just" rtl="0">
              <a:lnSpc>
                <a:spcPct val="100000"/>
              </a:lnSpc>
              <a:spcBef>
                <a:spcPts val="0"/>
              </a:spcBef>
              <a:spcAft>
                <a:spcPts val="0"/>
              </a:spcAft>
              <a:buClr>
                <a:schemeClr val="dk1"/>
              </a:buClr>
              <a:buSzPts val="1400"/>
              <a:buFont typeface="Times New Roman"/>
              <a:buChar char="●"/>
            </a:pPr>
            <a:r>
              <a:rPr lang="en-US" sz="1200" dirty="0">
                <a:solidFill>
                  <a:schemeClr val="dk1"/>
                </a:solidFill>
                <a:latin typeface="+mn-lt"/>
                <a:ea typeface="Times New Roman"/>
                <a:cs typeface="Times New Roman"/>
                <a:sym typeface="Times New Roman"/>
              </a:rPr>
              <a:t>Develop a DNN for predicting BEV occupancy and flow of vehicles.</a:t>
            </a:r>
          </a:p>
          <a:p>
            <a:pPr marL="457200" marR="0" lvl="0" indent="-317500" algn="just" rtl="0">
              <a:lnSpc>
                <a:spcPct val="100000"/>
              </a:lnSpc>
              <a:spcBef>
                <a:spcPts val="0"/>
              </a:spcBef>
              <a:spcAft>
                <a:spcPts val="0"/>
              </a:spcAft>
              <a:buClr>
                <a:schemeClr val="dk1"/>
              </a:buClr>
              <a:buSzPts val="1400"/>
              <a:buFont typeface="Times New Roman"/>
              <a:buChar char="●"/>
            </a:pPr>
            <a:r>
              <a:rPr lang="en-US" sz="1200" dirty="0">
                <a:solidFill>
                  <a:schemeClr val="dk1"/>
                </a:solidFill>
                <a:latin typeface="+mn-lt"/>
                <a:ea typeface="Times New Roman"/>
                <a:cs typeface="Times New Roman"/>
                <a:sym typeface="Times New Roman"/>
              </a:rPr>
              <a:t>Develop a DNN for predicting BEV occupancy and flow of vehicles.</a:t>
            </a:r>
          </a:p>
          <a:p>
            <a:pPr marL="457200" marR="0" lvl="0" indent="-317500" algn="just" rtl="0">
              <a:lnSpc>
                <a:spcPct val="100000"/>
              </a:lnSpc>
              <a:spcBef>
                <a:spcPts val="0"/>
              </a:spcBef>
              <a:spcAft>
                <a:spcPts val="0"/>
              </a:spcAft>
              <a:buClr>
                <a:schemeClr val="dk1"/>
              </a:buClr>
              <a:buSzPts val="1400"/>
              <a:buFont typeface="Times New Roman"/>
              <a:buChar char="●"/>
            </a:pPr>
            <a:r>
              <a:rPr lang="en-US" sz="1200" dirty="0">
                <a:solidFill>
                  <a:schemeClr val="dk1"/>
                </a:solidFill>
                <a:latin typeface="+mn-lt"/>
                <a:ea typeface="Times New Roman"/>
                <a:cs typeface="Times New Roman"/>
                <a:sym typeface="Times New Roman"/>
              </a:rPr>
              <a:t>Address motion forecasting for autonomous driving.</a:t>
            </a:r>
          </a:p>
          <a:p>
            <a:pPr marL="457200" marR="0" lvl="0" indent="-317500" algn="just" rtl="0">
              <a:lnSpc>
                <a:spcPct val="100000"/>
              </a:lnSpc>
              <a:spcBef>
                <a:spcPts val="0"/>
              </a:spcBef>
              <a:spcAft>
                <a:spcPts val="0"/>
              </a:spcAft>
              <a:buClr>
                <a:schemeClr val="dk1"/>
              </a:buClr>
              <a:buSzPts val="1400"/>
              <a:buFont typeface="Times New Roman"/>
              <a:buChar char="●"/>
            </a:pPr>
            <a:r>
              <a:rPr lang="en-US" sz="1200" dirty="0">
                <a:solidFill>
                  <a:schemeClr val="dk1"/>
                </a:solidFill>
                <a:latin typeface="+mn-lt"/>
                <a:ea typeface="Times New Roman"/>
                <a:cs typeface="Times New Roman"/>
                <a:sym typeface="Times New Roman"/>
              </a:rPr>
              <a:t>Use occupancy flow fields for spatial-temporal occupancy and motion.</a:t>
            </a:r>
          </a:p>
          <a:p>
            <a:pPr marL="457200" marR="0" lvl="0" indent="-317500" algn="just" rtl="0">
              <a:lnSpc>
                <a:spcPct val="100000"/>
              </a:lnSpc>
              <a:spcBef>
                <a:spcPts val="0"/>
              </a:spcBef>
              <a:spcAft>
                <a:spcPts val="0"/>
              </a:spcAft>
              <a:buClr>
                <a:schemeClr val="dk1"/>
              </a:buClr>
              <a:buSzPts val="1400"/>
              <a:buFont typeface="Times New Roman"/>
              <a:buChar char="●"/>
            </a:pPr>
            <a:r>
              <a:rPr lang="en-US" sz="1200" dirty="0">
                <a:solidFill>
                  <a:schemeClr val="dk1"/>
                </a:solidFill>
                <a:latin typeface="+mn-lt"/>
                <a:ea typeface="Times New Roman"/>
                <a:cs typeface="Times New Roman"/>
                <a:sym typeface="Times New Roman"/>
              </a:rPr>
              <a:t>Tackle computational and scalability challenges in multi-agent prediction.</a:t>
            </a:r>
          </a:p>
          <a:p>
            <a:pPr marL="457200" marR="0" lvl="0" indent="-317500" algn="just" rtl="0">
              <a:lnSpc>
                <a:spcPct val="100000"/>
              </a:lnSpc>
              <a:spcBef>
                <a:spcPts val="0"/>
              </a:spcBef>
              <a:spcAft>
                <a:spcPts val="0"/>
              </a:spcAft>
              <a:buClr>
                <a:schemeClr val="dk1"/>
              </a:buClr>
              <a:buSzPts val="1400"/>
              <a:buFont typeface="Times New Roman"/>
              <a:buChar char="●"/>
            </a:pPr>
            <a:r>
              <a:rPr lang="en-US" sz="1200" dirty="0">
                <a:solidFill>
                  <a:schemeClr val="dk1"/>
                </a:solidFill>
                <a:latin typeface="+mn-lt"/>
                <a:ea typeface="Times New Roman"/>
                <a:cs typeface="Times New Roman"/>
                <a:sym typeface="Times New Roman"/>
              </a:rPr>
              <a:t>Aim for predictive accuracy and efficiency in forecasting future BEV conditions.</a:t>
            </a:r>
          </a:p>
          <a:p>
            <a:pPr marL="457200" marR="0" lvl="0" indent="-317500" algn="just" rtl="0">
              <a:lnSpc>
                <a:spcPct val="100000"/>
              </a:lnSpc>
              <a:spcBef>
                <a:spcPts val="0"/>
              </a:spcBef>
              <a:spcAft>
                <a:spcPts val="0"/>
              </a:spcAft>
              <a:buClr>
                <a:schemeClr val="dk1"/>
              </a:buClr>
              <a:buSzPts val="1400"/>
              <a:buFont typeface="Times New Roman"/>
              <a:buChar char="●"/>
            </a:pPr>
            <a:r>
              <a:rPr lang="en-US" sz="1200" dirty="0">
                <a:solidFill>
                  <a:schemeClr val="dk1"/>
                </a:solidFill>
                <a:latin typeface="+mn-lt"/>
                <a:ea typeface="Times New Roman"/>
                <a:cs typeface="Times New Roman"/>
                <a:sym typeface="Times New Roman"/>
              </a:rPr>
              <a:t>Implement a transformer-based network architecture.</a:t>
            </a:r>
          </a:p>
          <a:p>
            <a:pPr marL="457200" marR="0" lvl="0" indent="-317500" algn="just" rtl="0">
              <a:lnSpc>
                <a:spcPct val="100000"/>
              </a:lnSpc>
              <a:spcBef>
                <a:spcPts val="0"/>
              </a:spcBef>
              <a:spcAft>
                <a:spcPts val="0"/>
              </a:spcAft>
              <a:buClr>
                <a:schemeClr val="dk1"/>
              </a:buClr>
              <a:buSzPts val="1400"/>
              <a:buFont typeface="Times New Roman"/>
              <a:buChar char="●"/>
            </a:pPr>
            <a:r>
              <a:rPr lang="en-US" sz="1200" dirty="0">
                <a:solidFill>
                  <a:schemeClr val="dk1"/>
                </a:solidFill>
                <a:latin typeface="+mn-lt"/>
                <a:ea typeface="Times New Roman"/>
                <a:cs typeface="Times New Roman"/>
                <a:sym typeface="Times New Roman"/>
              </a:rPr>
              <a:t>Ground the project in recent research on occupancy flow prediction.</a:t>
            </a:r>
          </a:p>
          <a:p>
            <a:pPr marL="457200" marR="0" lvl="0" indent="-317500" algn="just" rtl="0">
              <a:lnSpc>
                <a:spcPct val="100000"/>
              </a:lnSpc>
              <a:spcBef>
                <a:spcPts val="0"/>
              </a:spcBef>
              <a:spcAft>
                <a:spcPts val="0"/>
              </a:spcAft>
              <a:buClr>
                <a:schemeClr val="dk1"/>
              </a:buClr>
              <a:buSzPts val="1400"/>
              <a:buFont typeface="Times New Roman"/>
              <a:buChar char="●"/>
            </a:pPr>
            <a:r>
              <a:rPr lang="en-US" sz="1200" dirty="0">
                <a:solidFill>
                  <a:schemeClr val="dk1"/>
                </a:solidFill>
                <a:latin typeface="+mn-lt"/>
                <a:ea typeface="Times New Roman"/>
                <a:cs typeface="Times New Roman"/>
                <a:sym typeface="Times New Roman"/>
              </a:rPr>
              <a:t>Identify SOTA approaches, datasets, and evaluation KPIs.</a:t>
            </a:r>
          </a:p>
          <a:p>
            <a:pPr marL="457200" marR="0" lvl="0" indent="-317500" algn="just" rtl="0">
              <a:lnSpc>
                <a:spcPct val="100000"/>
              </a:lnSpc>
              <a:spcBef>
                <a:spcPts val="0"/>
              </a:spcBef>
              <a:spcAft>
                <a:spcPts val="0"/>
              </a:spcAft>
              <a:buClr>
                <a:schemeClr val="dk1"/>
              </a:buClr>
              <a:buSzPts val="1400"/>
              <a:buFont typeface="Times New Roman"/>
              <a:buChar char="●"/>
            </a:pPr>
            <a:r>
              <a:rPr lang="en-US" sz="1200" dirty="0">
                <a:solidFill>
                  <a:schemeClr val="dk1"/>
                </a:solidFill>
                <a:latin typeface="+mn-lt"/>
                <a:ea typeface="Times New Roman"/>
                <a:cs typeface="Times New Roman"/>
                <a:sym typeface="Times New Roman"/>
              </a:rPr>
              <a:t>Document codebase and methodologies, ensuring comprehensive benchmarking.</a:t>
            </a:r>
          </a:p>
          <a:p>
            <a:pPr marL="457200" marR="0" lvl="0" indent="-317500" algn="just" rtl="0">
              <a:lnSpc>
                <a:spcPct val="100000"/>
              </a:lnSpc>
              <a:spcBef>
                <a:spcPts val="0"/>
              </a:spcBef>
              <a:spcAft>
                <a:spcPts val="0"/>
              </a:spcAft>
              <a:buClr>
                <a:schemeClr val="dk1"/>
              </a:buClr>
              <a:buSzPts val="1400"/>
              <a:buFont typeface="Times New Roman"/>
              <a:buChar char="●"/>
            </a:pPr>
            <a:endParaRPr lang="en-US" sz="1200" dirty="0">
              <a:solidFill>
                <a:schemeClr val="dk1"/>
              </a:solidFill>
              <a:latin typeface="+mn-lt"/>
              <a:ea typeface="Times New Roman"/>
              <a:cs typeface="Times New Roman"/>
              <a:sym typeface="Times New Roman"/>
            </a:endParaRPr>
          </a:p>
          <a:p>
            <a:pPr marL="457200" marR="0" lvl="0" indent="-317500" algn="just" rtl="0">
              <a:lnSpc>
                <a:spcPct val="100000"/>
              </a:lnSpc>
              <a:spcBef>
                <a:spcPts val="0"/>
              </a:spcBef>
              <a:spcAft>
                <a:spcPts val="0"/>
              </a:spcAft>
              <a:buClr>
                <a:schemeClr val="dk1"/>
              </a:buClr>
              <a:buSzPts val="1400"/>
              <a:buFont typeface="Times New Roman"/>
              <a:buChar char="●"/>
            </a:pPr>
            <a:endParaRPr lang="en-US" sz="1100" dirty="0">
              <a:solidFill>
                <a:schemeClr val="dk1"/>
              </a:solidFill>
              <a:latin typeface="+mn-lt"/>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endParaRPr lang="en-US" sz="1100" dirty="0">
              <a:solidFill>
                <a:schemeClr val="dk1"/>
              </a:solidFill>
              <a:latin typeface="+mn-lt"/>
              <a:ea typeface="Times New Roman"/>
              <a:cs typeface="Times New Roman"/>
              <a:sym typeface="Times New Roman"/>
            </a:endParaRPr>
          </a:p>
          <a:p>
            <a:pPr marL="139700" marR="0" lvl="0" algn="l" rtl="0">
              <a:lnSpc>
                <a:spcPct val="100000"/>
              </a:lnSpc>
              <a:spcBef>
                <a:spcPts val="0"/>
              </a:spcBef>
              <a:spcAft>
                <a:spcPts val="0"/>
              </a:spcAft>
              <a:buClr>
                <a:schemeClr val="dk1"/>
              </a:buClr>
              <a:buSzPts val="1400"/>
            </a:pPr>
            <a:endParaRPr lang="en-IN" sz="1100" dirty="0">
              <a:solidFill>
                <a:schemeClr val="lt1"/>
              </a:solidFill>
              <a:latin typeface="+mn-lt"/>
            </a:endParaRPr>
          </a:p>
          <a:p>
            <a:pPr marL="177800" marR="0" lvl="0" indent="-107950" algn="l" rtl="0">
              <a:spcBef>
                <a:spcPts val="0"/>
              </a:spcBef>
              <a:spcAft>
                <a:spcPts val="0"/>
              </a:spcAft>
              <a:buClr>
                <a:schemeClr val="dk1"/>
              </a:buClr>
              <a:buSzPts val="1100"/>
              <a:buFont typeface="Arial"/>
              <a:buNone/>
            </a:pPr>
            <a:endParaRPr sz="1100" dirty="0">
              <a:solidFill>
                <a:schemeClr val="dk1"/>
              </a:solidFill>
              <a:latin typeface="+mn-lt"/>
              <a:ea typeface="Arial"/>
              <a:cs typeface="Arial"/>
              <a:sym typeface="Arial"/>
            </a:endParaRPr>
          </a:p>
          <a:p>
            <a:pPr marL="0" marR="0" lvl="0" indent="0" algn="l" rtl="0">
              <a:spcBef>
                <a:spcPts val="0"/>
              </a:spcBef>
              <a:spcAft>
                <a:spcPts val="0"/>
              </a:spcAft>
              <a:buNone/>
            </a:pPr>
            <a:endParaRPr sz="1100" dirty="0">
              <a:solidFill>
                <a:schemeClr val="dk1"/>
              </a:solidFill>
              <a:latin typeface="+mn-lt"/>
              <a:ea typeface="Arial"/>
              <a:cs typeface="Arial"/>
              <a:sym typeface="Arial"/>
            </a:endParaRPr>
          </a:p>
          <a:p>
            <a:pPr marL="0" marR="0" lvl="0" indent="0" algn="l" rtl="0">
              <a:spcBef>
                <a:spcPts val="0"/>
              </a:spcBef>
              <a:spcAft>
                <a:spcPts val="0"/>
              </a:spcAft>
              <a:buNone/>
            </a:pPr>
            <a:endParaRPr sz="1100" dirty="0">
              <a:solidFill>
                <a:schemeClr val="dk1"/>
              </a:solidFill>
              <a:latin typeface="+mn-lt"/>
              <a:ea typeface="Arial"/>
              <a:cs typeface="Arial"/>
              <a:sym typeface="Arial"/>
            </a:endParaRPr>
          </a:p>
        </p:txBody>
      </p:sp>
      <p:sp>
        <p:nvSpPr>
          <p:cNvPr id="116" name="Google Shape;116;p2"/>
          <p:cNvSpPr txBox="1"/>
          <p:nvPr/>
        </p:nvSpPr>
        <p:spPr>
          <a:xfrm>
            <a:off x="5223931" y="5816601"/>
            <a:ext cx="1363200" cy="8694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100" b="1" dirty="0">
                <a:solidFill>
                  <a:schemeClr val="dk1"/>
                </a:solidFill>
                <a:latin typeface="Arial"/>
                <a:ea typeface="Arial"/>
                <a:cs typeface="Arial"/>
                <a:sym typeface="Arial"/>
              </a:rPr>
              <a:t>Kick Off </a:t>
            </a:r>
            <a:endParaRPr lang="en-IN" sz="1100" b="1" dirty="0">
              <a:ea typeface="Arial"/>
              <a:cs typeface="Arial"/>
              <a:sym typeface="Arial"/>
            </a:endParaRPr>
          </a:p>
          <a:p>
            <a:pPr marL="0" marR="0" lvl="0" indent="0" algn="l" rtl="0">
              <a:spcBef>
                <a:spcPts val="0"/>
              </a:spcBef>
              <a:spcAft>
                <a:spcPts val="0"/>
              </a:spcAft>
              <a:buNone/>
            </a:pPr>
            <a:r>
              <a:rPr lang="en-US" sz="1000" b="0" i="0" dirty="0">
                <a:solidFill>
                  <a:srgbClr val="0D0D0D"/>
                </a:solidFill>
                <a:effectLst/>
                <a:highlight>
                  <a:srgbClr val="FFFFFF"/>
                </a:highlight>
                <a:latin typeface="+mn-lt"/>
              </a:rPr>
              <a:t>Start with in-depth problem analysis and state-of-the-art review.</a:t>
            </a:r>
            <a:endParaRPr sz="1000" dirty="0">
              <a:solidFill>
                <a:schemeClr val="dk1"/>
              </a:solidFill>
              <a:latin typeface="+mn-lt"/>
            </a:endParaRPr>
          </a:p>
        </p:txBody>
      </p:sp>
      <p:sp>
        <p:nvSpPr>
          <p:cNvPr id="117" name="Google Shape;117;p2"/>
          <p:cNvSpPr txBox="1"/>
          <p:nvPr/>
        </p:nvSpPr>
        <p:spPr>
          <a:xfrm>
            <a:off x="6587131" y="5816601"/>
            <a:ext cx="1542300" cy="10233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100" b="1" dirty="0">
                <a:solidFill>
                  <a:schemeClr val="dk1"/>
                </a:solidFill>
                <a:latin typeface="Arial"/>
                <a:ea typeface="Arial"/>
                <a:cs typeface="Arial"/>
                <a:sym typeface="Arial"/>
              </a:rPr>
              <a:t>Milestone 1 </a:t>
            </a:r>
            <a:endParaRPr sz="1100" b="1" dirty="0"/>
          </a:p>
          <a:p>
            <a:pPr marL="6350" marR="0" lvl="0" algn="l" rtl="0">
              <a:spcBef>
                <a:spcPts val="0"/>
              </a:spcBef>
              <a:spcAft>
                <a:spcPts val="0"/>
              </a:spcAft>
              <a:buClr>
                <a:schemeClr val="dk1"/>
              </a:buClr>
              <a:buSzPts val="800"/>
            </a:pPr>
            <a:r>
              <a:rPr lang="en-US" sz="1000" b="0" i="0" dirty="0">
                <a:solidFill>
                  <a:srgbClr val="0D0D0D"/>
                </a:solidFill>
                <a:effectLst/>
                <a:highlight>
                  <a:srgbClr val="FFFFFF"/>
                </a:highlight>
                <a:latin typeface="+mn-lt"/>
              </a:rPr>
              <a:t>Design and document a new, efficient network architecture; list current best practices and datasets.</a:t>
            </a:r>
            <a:endParaRPr sz="1000" dirty="0">
              <a:latin typeface="+mn-lt"/>
            </a:endParaRPr>
          </a:p>
        </p:txBody>
      </p:sp>
      <p:sp>
        <p:nvSpPr>
          <p:cNvPr id="118" name="Google Shape;118;p2"/>
          <p:cNvSpPr txBox="1"/>
          <p:nvPr/>
        </p:nvSpPr>
        <p:spPr>
          <a:xfrm>
            <a:off x="8319915" y="5812369"/>
            <a:ext cx="1602900" cy="10310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100" b="1" dirty="0">
                <a:solidFill>
                  <a:schemeClr val="dk1"/>
                </a:solidFill>
                <a:latin typeface="Arial"/>
                <a:ea typeface="Arial"/>
                <a:cs typeface="Arial"/>
                <a:sym typeface="Arial"/>
              </a:rPr>
              <a:t>Milestone 2 </a:t>
            </a:r>
            <a:endParaRPr sz="1100" b="1" dirty="0"/>
          </a:p>
          <a:p>
            <a:pPr marL="6350" marR="0" lvl="0" algn="l" rtl="0">
              <a:spcBef>
                <a:spcPts val="0"/>
              </a:spcBef>
              <a:spcAft>
                <a:spcPts val="0"/>
              </a:spcAft>
              <a:buClr>
                <a:schemeClr val="dk1"/>
              </a:buClr>
              <a:buSzPts val="800"/>
            </a:pPr>
            <a:r>
              <a:rPr lang="en-US" sz="1000" b="0" i="0" dirty="0">
                <a:solidFill>
                  <a:srgbClr val="0D0D0D"/>
                </a:solidFill>
                <a:effectLst/>
                <a:highlight>
                  <a:srgbClr val="FFFFFF"/>
                </a:highlight>
                <a:latin typeface="+mn-lt"/>
              </a:rPr>
              <a:t>Train the proposed model, fine-tune parameters, and begin performance evaluations.</a:t>
            </a:r>
            <a:endParaRPr sz="1000" dirty="0">
              <a:latin typeface="+mn-lt"/>
            </a:endParaRPr>
          </a:p>
        </p:txBody>
      </p:sp>
      <p:sp>
        <p:nvSpPr>
          <p:cNvPr id="119" name="Google Shape;119;p2"/>
          <p:cNvSpPr txBox="1"/>
          <p:nvPr/>
        </p:nvSpPr>
        <p:spPr>
          <a:xfrm>
            <a:off x="9958858" y="5812369"/>
            <a:ext cx="2078700" cy="8694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100" b="1" dirty="0">
                <a:solidFill>
                  <a:schemeClr val="dk1"/>
                </a:solidFill>
                <a:latin typeface="Arial"/>
                <a:ea typeface="Arial"/>
                <a:cs typeface="Arial"/>
                <a:sym typeface="Arial"/>
              </a:rPr>
              <a:t>Closure </a:t>
            </a:r>
            <a:endParaRPr lang="en-IN" sz="1100" b="1" dirty="0">
              <a:ea typeface="Arial"/>
              <a:cs typeface="Arial"/>
              <a:sym typeface="Arial"/>
            </a:endParaRPr>
          </a:p>
          <a:p>
            <a:pPr marL="0" marR="0" lvl="0" indent="0" algn="l" rtl="0">
              <a:spcBef>
                <a:spcPts val="0"/>
              </a:spcBef>
              <a:spcAft>
                <a:spcPts val="0"/>
              </a:spcAft>
              <a:buNone/>
            </a:pPr>
            <a:r>
              <a:rPr lang="en-US" sz="1000" b="0" i="0" dirty="0">
                <a:solidFill>
                  <a:srgbClr val="0D0D0D"/>
                </a:solidFill>
                <a:effectLst/>
                <a:highlight>
                  <a:srgbClr val="FFFFFF"/>
                </a:highlight>
                <a:latin typeface="+mn-lt"/>
              </a:rPr>
              <a:t>Complete model and process optimizations, and finalize all project documentation with benchmark results.</a:t>
            </a:r>
            <a:endParaRPr sz="1000" dirty="0">
              <a:solidFill>
                <a:schemeClr val="dk1"/>
              </a:solidFill>
              <a:latin typeface="+mn-lt"/>
            </a:endParaRPr>
          </a:p>
        </p:txBody>
      </p:sp>
      <p:sp>
        <p:nvSpPr>
          <p:cNvPr id="120" name="Google Shape;120;p2"/>
          <p:cNvSpPr/>
          <p:nvPr/>
        </p:nvSpPr>
        <p:spPr>
          <a:xfrm>
            <a:off x="441009" y="4578126"/>
            <a:ext cx="4245900" cy="16565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1" dirty="0">
                <a:solidFill>
                  <a:srgbClr val="00B0F0"/>
                </a:solidFill>
              </a:rPr>
              <a:t>Additional Documentation :</a:t>
            </a:r>
          </a:p>
          <a:p>
            <a:pPr marL="0" marR="0" lvl="0" indent="0" algn="l" rtl="0">
              <a:spcBef>
                <a:spcPts val="0"/>
              </a:spcBef>
              <a:spcAft>
                <a:spcPts val="0"/>
              </a:spcAft>
              <a:buNone/>
            </a:pPr>
            <a:endParaRPr sz="1200" b="1" dirty="0">
              <a:solidFill>
                <a:srgbClr val="00B0F0"/>
              </a:solidFill>
            </a:endParaRPr>
          </a:p>
          <a:p>
            <a:r>
              <a:rPr lang="en-US" sz="1100" i="0" dirty="0">
                <a:solidFill>
                  <a:srgbClr val="00B0F0"/>
                </a:solidFill>
                <a:effectLst/>
                <a:highlight>
                  <a:srgbClr val="FFFFFF"/>
                </a:highlight>
                <a:latin typeface="+mn-lt"/>
              </a:rPr>
              <a:t>Multi-modal Hierarchical Transformer for Occupancy Flow Field Prediction in Autonomous Driving</a:t>
            </a:r>
            <a:r>
              <a:rPr lang="en-IN" sz="1100" b="1" dirty="0">
                <a:solidFill>
                  <a:srgbClr val="00B0F0"/>
                </a:solidFill>
              </a:rPr>
              <a:t>-</a:t>
            </a:r>
            <a:r>
              <a:rPr lang="en-IN" sz="1000" b="1" dirty="0">
                <a:solidFill>
                  <a:srgbClr val="00B0F0"/>
                </a:solidFill>
              </a:rPr>
              <a:t> </a:t>
            </a:r>
            <a:r>
              <a:rPr lang="en-IN" sz="1000" b="1" dirty="0">
                <a:solidFill>
                  <a:schemeClr val="tx1"/>
                </a:solidFill>
              </a:rPr>
              <a:t>https://github.com/georgeliu233/STrajNet</a:t>
            </a:r>
          </a:p>
          <a:p>
            <a:pPr marL="0" marR="0" lvl="0" indent="0" algn="l" rtl="0">
              <a:spcBef>
                <a:spcPts val="0"/>
              </a:spcBef>
              <a:spcAft>
                <a:spcPts val="0"/>
              </a:spcAft>
              <a:buNone/>
            </a:pPr>
            <a:endParaRPr sz="1000" b="1" dirty="0">
              <a:solidFill>
                <a:srgbClr val="00B0F0"/>
              </a:solidFill>
            </a:endParaRPr>
          </a:p>
          <a:p>
            <a:pPr marL="0" lvl="0" indent="0" algn="l" rtl="0">
              <a:lnSpc>
                <a:spcPct val="115000"/>
              </a:lnSpc>
              <a:spcBef>
                <a:spcPts val="0"/>
              </a:spcBef>
              <a:spcAft>
                <a:spcPts val="0"/>
              </a:spcAft>
              <a:buClr>
                <a:schemeClr val="dk1"/>
              </a:buClr>
              <a:buSzPts val="1100"/>
              <a:buFont typeface="Arial"/>
              <a:buNone/>
            </a:pPr>
            <a:r>
              <a:rPr lang="en-US" sz="1100" b="1" dirty="0">
                <a:solidFill>
                  <a:srgbClr val="00B0F0"/>
                </a:solidFill>
              </a:rPr>
              <a:t>Waymo open dataset challenge 2022 occupancy flow</a:t>
            </a:r>
          </a:p>
          <a:p>
            <a:pPr marL="0" lvl="0" indent="0" algn="l" rtl="0">
              <a:lnSpc>
                <a:spcPct val="115000"/>
              </a:lnSpc>
              <a:spcBef>
                <a:spcPts val="0"/>
              </a:spcBef>
              <a:spcAft>
                <a:spcPts val="0"/>
              </a:spcAft>
              <a:buClr>
                <a:schemeClr val="dk1"/>
              </a:buClr>
              <a:buSzPts val="1100"/>
              <a:buFont typeface="Arial"/>
              <a:buNone/>
            </a:pPr>
            <a:r>
              <a:rPr lang="en-IN" sz="1000" b="1" dirty="0">
                <a:solidFill>
                  <a:schemeClr val="tx1"/>
                </a:solidFill>
              </a:rPr>
              <a:t>https://waymo.com/open/challenges/terms/?continue=%2Fopen%2Fchallenges%2F2024%2Foccupancy-flow-prediction%2F</a:t>
            </a:r>
            <a:endParaRPr sz="1000" b="1" dirty="0">
              <a:solidFill>
                <a:schemeClr val="tx1"/>
              </a:solidFill>
            </a:endParaRPr>
          </a:p>
        </p:txBody>
      </p:sp>
      <p:sp>
        <p:nvSpPr>
          <p:cNvPr id="121" name="Google Shape;121;p2"/>
          <p:cNvSpPr txBox="1"/>
          <p:nvPr/>
        </p:nvSpPr>
        <p:spPr>
          <a:xfrm>
            <a:off x="5190958" y="896920"/>
            <a:ext cx="6846600" cy="50577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b="1" dirty="0">
                <a:solidFill>
                  <a:srgbClr val="92D050"/>
                </a:solidFill>
                <a:latin typeface="Arial"/>
                <a:ea typeface="Arial"/>
                <a:cs typeface="Arial"/>
                <a:sym typeface="Arial"/>
              </a:rPr>
              <a:t>Expectations</a:t>
            </a:r>
            <a:endParaRPr sz="1400" b="1" dirty="0">
              <a:solidFill>
                <a:srgbClr val="92D050"/>
              </a:solidFill>
              <a:latin typeface="Arial"/>
              <a:ea typeface="Arial"/>
              <a:cs typeface="Arial"/>
              <a:sym typeface="Arial"/>
            </a:endParaRPr>
          </a:p>
          <a:p>
            <a:pPr marL="285750" lvl="6" indent="-285750" algn="just">
              <a:buFont typeface="Arial" panose="020B0604020202020204" pitchFamily="34" charset="0"/>
              <a:buChar char="•"/>
            </a:pPr>
            <a:r>
              <a:rPr lang="en-US" sz="1200" b="0" i="0" dirty="0">
                <a:solidFill>
                  <a:srgbClr val="0D0D0D"/>
                </a:solidFill>
                <a:effectLst/>
                <a:highlight>
                  <a:srgbClr val="FFFFFF"/>
                </a:highlight>
                <a:latin typeface="+mn-lt"/>
              </a:rPr>
              <a:t>Development of a DNN network for predicting future occupancy flow fields in BEV projection.</a:t>
            </a:r>
          </a:p>
          <a:p>
            <a:pPr marL="285750" lvl="6" indent="-285750" algn="just">
              <a:buFont typeface="Arial" panose="020B0604020202020204" pitchFamily="34" charset="0"/>
              <a:buChar char="•"/>
            </a:pPr>
            <a:r>
              <a:rPr lang="en-US" sz="1200" b="0" i="0" dirty="0">
                <a:solidFill>
                  <a:srgbClr val="0D0D0D"/>
                </a:solidFill>
                <a:effectLst/>
                <a:highlight>
                  <a:srgbClr val="FFFFFF"/>
                </a:highlight>
                <a:latin typeface="+mn-lt"/>
              </a:rPr>
              <a:t>Achievement of a transformer-based solution with enhanced predictive accuracy and computational efficiency.</a:t>
            </a:r>
          </a:p>
          <a:p>
            <a:pPr marL="285750" lvl="6" indent="-285750" algn="just">
              <a:buFont typeface="Arial" panose="020B0604020202020204" pitchFamily="34" charset="0"/>
              <a:buChar char="•"/>
            </a:pPr>
            <a:r>
              <a:rPr lang="en-US" sz="1200" b="0" i="0" dirty="0">
                <a:solidFill>
                  <a:srgbClr val="0D0D0D"/>
                </a:solidFill>
                <a:effectLst/>
                <a:highlight>
                  <a:srgbClr val="FFFFFF"/>
                </a:highlight>
                <a:latin typeface="+mn-lt"/>
              </a:rPr>
              <a:t>Comprehensive documentation of all research, development, and evaluation activities.</a:t>
            </a:r>
            <a:endParaRPr sz="1200" dirty="0">
              <a:solidFill>
                <a:srgbClr val="7F7F7F"/>
              </a:solidFill>
              <a:latin typeface="+mn-lt"/>
              <a:ea typeface="Arial"/>
              <a:cs typeface="Arial"/>
              <a:sym typeface="Arial"/>
            </a:endParaRPr>
          </a:p>
          <a:p>
            <a:pPr marL="0" marR="0" lvl="0" indent="0" algn="l" rtl="0">
              <a:spcBef>
                <a:spcPts val="1000"/>
              </a:spcBef>
              <a:spcAft>
                <a:spcPts val="0"/>
              </a:spcAft>
              <a:buNone/>
            </a:pPr>
            <a:r>
              <a:rPr lang="en-IN" sz="1400" b="1" dirty="0">
                <a:solidFill>
                  <a:schemeClr val="accent6"/>
                </a:solidFill>
                <a:latin typeface="Arial"/>
                <a:ea typeface="Arial"/>
                <a:cs typeface="Arial"/>
                <a:sym typeface="Arial"/>
              </a:rPr>
              <a:t>Training/ Pre-requisites</a:t>
            </a:r>
            <a:endParaRPr sz="1400" b="1" dirty="0">
              <a:solidFill>
                <a:schemeClr val="accent6"/>
              </a:solidFill>
              <a:latin typeface="Arial"/>
              <a:ea typeface="Arial"/>
              <a:cs typeface="Arial"/>
              <a:sym typeface="Arial"/>
            </a:endParaRPr>
          </a:p>
          <a:p>
            <a:pPr marL="285750" indent="-285750" algn="just">
              <a:buFont typeface="Arial" panose="020B0604020202020204" pitchFamily="34" charset="0"/>
              <a:buChar char="•"/>
            </a:pPr>
            <a:r>
              <a:rPr lang="en-US" sz="1200" b="0" i="0" dirty="0">
                <a:solidFill>
                  <a:srgbClr val="0D0D0D"/>
                </a:solidFill>
                <a:effectLst/>
                <a:highlight>
                  <a:srgbClr val="FFFFFF"/>
                </a:highlight>
                <a:latin typeface="+mn-lt"/>
              </a:rPr>
              <a:t>Understanding of camera calibration, BEV projection, and multi-agent motion forecasting.</a:t>
            </a:r>
          </a:p>
          <a:p>
            <a:pPr marL="285750" indent="-285750" algn="just">
              <a:buFont typeface="Arial" panose="020B0604020202020204" pitchFamily="34" charset="0"/>
              <a:buChar char="•"/>
            </a:pPr>
            <a:r>
              <a:rPr lang="en-US" sz="1200" b="0" i="0" dirty="0">
                <a:solidFill>
                  <a:srgbClr val="0D0D0D"/>
                </a:solidFill>
                <a:effectLst/>
                <a:highlight>
                  <a:srgbClr val="FFFFFF"/>
                </a:highlight>
                <a:latin typeface="+mn-lt"/>
              </a:rPr>
              <a:t>Familiarity with current SOTA approaches in occupancy flow field prediction.</a:t>
            </a:r>
          </a:p>
          <a:p>
            <a:pPr marL="285750" indent="-285750" algn="just">
              <a:buFont typeface="Arial" panose="020B0604020202020204" pitchFamily="34" charset="0"/>
              <a:buChar char="•"/>
            </a:pPr>
            <a:r>
              <a:rPr lang="en-US" sz="1200" b="0" i="0" dirty="0">
                <a:solidFill>
                  <a:srgbClr val="0D0D0D"/>
                </a:solidFill>
                <a:effectLst/>
                <a:highlight>
                  <a:srgbClr val="FFFFFF"/>
                </a:highlight>
                <a:latin typeface="+mn-lt"/>
              </a:rPr>
              <a:t>Proficiency in deep learning, particularly in designing and training DNN and transformer networks.</a:t>
            </a:r>
          </a:p>
          <a:p>
            <a:pPr marL="285750" indent="-285750" algn="just">
              <a:buFont typeface="Arial" panose="020B0604020202020204" pitchFamily="34" charset="0"/>
              <a:buChar char="•"/>
            </a:pPr>
            <a:r>
              <a:rPr lang="en-US" sz="1200" b="0" i="0" dirty="0">
                <a:solidFill>
                  <a:srgbClr val="0D0D0D"/>
                </a:solidFill>
                <a:effectLst/>
                <a:highlight>
                  <a:srgbClr val="FFFFFF"/>
                </a:highlight>
                <a:latin typeface="+mn-lt"/>
              </a:rPr>
              <a:t>Mastery of deep learning concepts and frameworks (e.g., TensorFlow or </a:t>
            </a:r>
            <a:r>
              <a:rPr lang="en-US" sz="1200" b="0" i="0" dirty="0" err="1">
                <a:solidFill>
                  <a:srgbClr val="0D0D0D"/>
                </a:solidFill>
                <a:effectLst/>
                <a:highlight>
                  <a:srgbClr val="FFFFFF"/>
                </a:highlight>
                <a:latin typeface="+mn-lt"/>
              </a:rPr>
              <a:t>PyTorch</a:t>
            </a:r>
            <a:r>
              <a:rPr lang="en-US" sz="1200" b="0" i="0" dirty="0">
                <a:solidFill>
                  <a:srgbClr val="0D0D0D"/>
                </a:solidFill>
                <a:effectLst/>
                <a:highlight>
                  <a:srgbClr val="FFFFFF"/>
                </a:highlight>
                <a:latin typeface="+mn-lt"/>
              </a:rPr>
              <a:t>).</a:t>
            </a:r>
            <a:endParaRPr lang="en-US" sz="1200" dirty="0">
              <a:solidFill>
                <a:srgbClr val="0D0D0D"/>
              </a:solidFill>
              <a:highlight>
                <a:srgbClr val="FFFFFF"/>
              </a:highlight>
              <a:latin typeface="+mn-lt"/>
            </a:endParaRPr>
          </a:p>
          <a:p>
            <a:pPr marL="285750" indent="-285750" algn="just">
              <a:buFont typeface="Arial" panose="020B0604020202020204" pitchFamily="34" charset="0"/>
              <a:buChar char="•"/>
            </a:pPr>
            <a:r>
              <a:rPr lang="en-IN" sz="1200" b="0" i="0" dirty="0">
                <a:solidFill>
                  <a:srgbClr val="0D0D0D"/>
                </a:solidFill>
                <a:effectLst/>
                <a:highlight>
                  <a:srgbClr val="FFFFFF"/>
                </a:highlight>
                <a:latin typeface="+mn-lt"/>
              </a:rPr>
              <a:t>Proficiency in handling and processing large-scale, multi-dimensional datasets.</a:t>
            </a:r>
            <a:endParaRPr lang="en-US" sz="1200" b="0" i="0" dirty="0">
              <a:solidFill>
                <a:srgbClr val="0D0D0D"/>
              </a:solidFill>
              <a:effectLst/>
              <a:highlight>
                <a:srgbClr val="FFFFFF"/>
              </a:highlight>
              <a:latin typeface="+mn-lt"/>
            </a:endParaRPr>
          </a:p>
          <a:p>
            <a:pPr marL="0" marR="0" lvl="0" indent="0" algn="l" rtl="0">
              <a:spcBef>
                <a:spcPts val="1000"/>
              </a:spcBef>
              <a:spcAft>
                <a:spcPts val="0"/>
              </a:spcAft>
              <a:buNone/>
            </a:pPr>
            <a:r>
              <a:rPr lang="en-IN" sz="1400" b="1" dirty="0">
                <a:solidFill>
                  <a:schemeClr val="accent6"/>
                </a:solidFill>
                <a:latin typeface="Arial"/>
                <a:ea typeface="Arial"/>
                <a:cs typeface="Arial"/>
                <a:sym typeface="Arial"/>
              </a:rPr>
              <a:t>Student Learning</a:t>
            </a:r>
          </a:p>
          <a:p>
            <a:pPr marL="171450" indent="-171450" algn="just">
              <a:buFont typeface="Arial" panose="020B0604020202020204" pitchFamily="34" charset="0"/>
              <a:buChar char="•"/>
            </a:pPr>
            <a:r>
              <a:rPr lang="en-US" sz="1200" b="0" i="0" dirty="0">
                <a:solidFill>
                  <a:srgbClr val="0D0D0D"/>
                </a:solidFill>
                <a:effectLst/>
                <a:highlight>
                  <a:srgbClr val="FFFFFF"/>
                </a:highlight>
                <a:latin typeface="+mn-lt"/>
              </a:rPr>
              <a:t>Gaining expertise in advanced motion forecasting techniques for autonomous driving.</a:t>
            </a:r>
          </a:p>
          <a:p>
            <a:pPr marL="171450" indent="-171450" algn="just">
              <a:buFont typeface="Arial" panose="020B0604020202020204" pitchFamily="34" charset="0"/>
              <a:buChar char="•"/>
            </a:pPr>
            <a:r>
              <a:rPr lang="en-US" sz="1200" b="0" i="0" dirty="0">
                <a:solidFill>
                  <a:srgbClr val="0D0D0D"/>
                </a:solidFill>
                <a:effectLst/>
                <a:highlight>
                  <a:srgbClr val="FFFFFF"/>
                </a:highlight>
                <a:latin typeface="+mn-lt"/>
              </a:rPr>
              <a:t>Developing skills in handling complex datasets and training deep learning models.</a:t>
            </a:r>
          </a:p>
          <a:p>
            <a:pPr marL="171450" indent="-171450" algn="just">
              <a:buFont typeface="Arial" panose="020B0604020202020204" pitchFamily="34" charset="0"/>
              <a:buChar char="•"/>
            </a:pPr>
            <a:r>
              <a:rPr lang="en-US" sz="1200" b="0" i="0" dirty="0">
                <a:solidFill>
                  <a:srgbClr val="0D0D0D"/>
                </a:solidFill>
                <a:effectLst/>
                <a:highlight>
                  <a:srgbClr val="FFFFFF"/>
                </a:highlight>
                <a:latin typeface="+mn-lt"/>
              </a:rPr>
              <a:t>Enhancing abilities in scientific documentation and presentation of R&amp;D work.</a:t>
            </a:r>
          </a:p>
          <a:p>
            <a:pPr marL="171450" indent="-171450" algn="just">
              <a:buFont typeface="Arial" panose="020B0604020202020204" pitchFamily="34" charset="0"/>
              <a:buChar char="•"/>
            </a:pPr>
            <a:r>
              <a:rPr lang="en-US" sz="1200" b="0" i="0" dirty="0">
                <a:solidFill>
                  <a:srgbClr val="0D0D0D"/>
                </a:solidFill>
                <a:effectLst/>
                <a:highlight>
                  <a:srgbClr val="FFFFFF"/>
                </a:highlight>
                <a:latin typeface="+mn-lt"/>
              </a:rPr>
              <a:t>Learn to develop and refine deep neural networks for predictive analysis in autonomous driving scenarios.</a:t>
            </a:r>
          </a:p>
          <a:p>
            <a:pPr marL="171450" indent="-171450" algn="just">
              <a:buFont typeface="Arial" panose="020B0604020202020204" pitchFamily="34" charset="0"/>
              <a:buChar char="•"/>
            </a:pPr>
            <a:r>
              <a:rPr lang="en-US" sz="1200" b="0" i="0" dirty="0">
                <a:solidFill>
                  <a:srgbClr val="0D0D0D"/>
                </a:solidFill>
                <a:effectLst/>
                <a:highlight>
                  <a:srgbClr val="FFFFFF"/>
                </a:highlight>
                <a:latin typeface="+mn-lt"/>
              </a:rPr>
              <a:t>Gain specialized knowledge in representing and forecasting dynamic environments using occupancy flow fields.</a:t>
            </a:r>
          </a:p>
          <a:p>
            <a:pPr marL="171450" indent="-171450" algn="just">
              <a:buFont typeface="Arial" panose="020B0604020202020204" pitchFamily="34" charset="0"/>
              <a:buChar char="•"/>
            </a:pPr>
            <a:r>
              <a:rPr lang="en-US" sz="1200" b="0" i="0" dirty="0">
                <a:solidFill>
                  <a:srgbClr val="0D0D0D"/>
                </a:solidFill>
                <a:effectLst/>
                <a:highlight>
                  <a:srgbClr val="FFFFFF"/>
                </a:highlight>
                <a:latin typeface="+mn-lt"/>
              </a:rPr>
              <a:t>Acquire hands-on experience with transformer-based architectures, exploring their application beyond natural language processing.</a:t>
            </a:r>
          </a:p>
          <a:p>
            <a:pPr marL="171450" indent="-171450" algn="just">
              <a:buFont typeface="Arial" panose="020B0604020202020204" pitchFamily="34" charset="0"/>
              <a:buChar char="•"/>
            </a:pPr>
            <a:r>
              <a:rPr lang="en-US" sz="1200" b="0" i="0" dirty="0">
                <a:solidFill>
                  <a:srgbClr val="0D0D0D"/>
                </a:solidFill>
                <a:effectLst/>
                <a:highlight>
                  <a:srgbClr val="FFFFFF"/>
                </a:highlight>
                <a:latin typeface="+mn-lt"/>
              </a:rPr>
              <a:t>Enhance skills in optimizing models for performance and computational efficiency.</a:t>
            </a:r>
            <a:endParaRPr lang="en-US" sz="1200" dirty="0">
              <a:solidFill>
                <a:srgbClr val="0D0D0D"/>
              </a:solidFill>
              <a:highlight>
                <a:srgbClr val="FFFFFF"/>
              </a:highlight>
              <a:latin typeface="+mn-lt"/>
            </a:endParaRPr>
          </a:p>
          <a:p>
            <a:pPr marL="171450" indent="-171450" algn="l">
              <a:buFont typeface="Arial" panose="020B0604020202020204" pitchFamily="34" charset="0"/>
              <a:buChar char="•"/>
            </a:pPr>
            <a:endParaRPr lang="en-US" sz="1200" b="0" i="0" dirty="0">
              <a:solidFill>
                <a:srgbClr val="0D0D0D"/>
              </a:solidFill>
              <a:effectLst/>
              <a:highlight>
                <a:srgbClr val="FFFFFF"/>
              </a:highlight>
              <a:latin typeface="+mn-lt"/>
            </a:endParaRPr>
          </a:p>
          <a:p>
            <a:pPr marL="171450" indent="-171450" algn="l">
              <a:buFont typeface="Arial" panose="020B0604020202020204" pitchFamily="34" charset="0"/>
              <a:buChar char="•"/>
            </a:pPr>
            <a:endParaRPr lang="en-US" sz="1200" b="0" i="0" dirty="0">
              <a:solidFill>
                <a:srgbClr val="0D0D0D"/>
              </a:solidFill>
              <a:effectLst/>
              <a:highlight>
                <a:srgbClr val="FFFFFF"/>
              </a:highlight>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B2756B5-7413-B94A-2C0B-AFE8A9CC7865}"/>
              </a:ext>
            </a:extLst>
          </p:cNvPr>
          <p:cNvSpPr/>
          <p:nvPr/>
        </p:nvSpPr>
        <p:spPr>
          <a:xfrm>
            <a:off x="167261" y="700412"/>
            <a:ext cx="11840507" cy="924140"/>
          </a:xfrm>
          <a:prstGeom prst="rect">
            <a:avLst/>
          </a:prstGeom>
          <a:solidFill>
            <a:schemeClr val="tx1">
              <a:lumMod val="75000"/>
              <a:lumOff val="2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600C" panose="020B0706030303020204" pitchFamily="34" charset="0"/>
              <a:ea typeface="SamsungOne 600C" panose="020B0706030303020204" pitchFamily="34" charset="0"/>
            </a:endParaRPr>
          </a:p>
        </p:txBody>
      </p:sp>
      <p:sp>
        <p:nvSpPr>
          <p:cNvPr id="5" name="Rectangle 4">
            <a:extLst>
              <a:ext uri="{FF2B5EF4-FFF2-40B4-BE49-F238E27FC236}">
                <a16:creationId xmlns:a16="http://schemas.microsoft.com/office/drawing/2014/main" id="{2B9EA5F2-7755-AEBA-CBE0-7BCEB19512C2}"/>
              </a:ext>
            </a:extLst>
          </p:cNvPr>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7" name="Rectangle 6">
            <a:extLst>
              <a:ext uri="{FF2B5EF4-FFF2-40B4-BE49-F238E27FC236}">
                <a16:creationId xmlns:a16="http://schemas.microsoft.com/office/drawing/2014/main" id="{1AF01ADC-9EFE-2EA7-C97C-5D4C0A8049C3}"/>
              </a:ext>
            </a:extLst>
          </p:cNvPr>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8" name="Rectangle 7">
            <a:extLst>
              <a:ext uri="{FF2B5EF4-FFF2-40B4-BE49-F238E27FC236}">
                <a16:creationId xmlns:a16="http://schemas.microsoft.com/office/drawing/2014/main" id="{38E58D3E-3510-1667-0F59-CAB9762D46F2}"/>
              </a:ext>
            </a:extLst>
          </p:cNvPr>
          <p:cNvSpPr/>
          <p:nvPr/>
        </p:nvSpPr>
        <p:spPr>
          <a:xfrm>
            <a:off x="173158" y="715652"/>
            <a:ext cx="1444627" cy="707886"/>
          </a:xfrm>
          <a:prstGeom prst="rect">
            <a:avLst/>
          </a:prstGeom>
        </p:spPr>
        <p:txBody>
          <a:bodyPr wrap="square">
            <a:spAutoFit/>
          </a:bodyPr>
          <a:lstStyle/>
          <a:p>
            <a:r>
              <a:rPr lang="en-IN" sz="2000" b="1" dirty="0">
                <a:solidFill>
                  <a:schemeClr val="accent6"/>
                </a:solidFill>
                <a:latin typeface="SamsungOne 600C" panose="020B0706030303020204" pitchFamily="34" charset="0"/>
                <a:ea typeface="SamsungOne 600C" panose="020B0706030303020204" pitchFamily="34" charset="0"/>
              </a:rPr>
              <a:t>Worklet Details</a:t>
            </a:r>
          </a:p>
        </p:txBody>
      </p:sp>
      <p:pic>
        <p:nvPicPr>
          <p:cNvPr id="10" name="Picture 9">
            <a:extLst>
              <a:ext uri="{FF2B5EF4-FFF2-40B4-BE49-F238E27FC236}">
                <a16:creationId xmlns:a16="http://schemas.microsoft.com/office/drawing/2014/main" id="{9CD0EA20-EB97-D022-2FDD-204BF739836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11" name="Rectangle 10">
            <a:extLst>
              <a:ext uri="{FF2B5EF4-FFF2-40B4-BE49-F238E27FC236}">
                <a16:creationId xmlns:a16="http://schemas.microsoft.com/office/drawing/2014/main" id="{D58F88B2-4C82-D72E-2236-7727598BC27C}"/>
              </a:ext>
            </a:extLst>
          </p:cNvPr>
          <p:cNvSpPr/>
          <p:nvPr/>
        </p:nvSpPr>
        <p:spPr>
          <a:xfrm>
            <a:off x="187428" y="4744007"/>
            <a:ext cx="5802275" cy="181344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600C" panose="020B0706030303020204" pitchFamily="34" charset="0"/>
              <a:ea typeface="SamsungOne 600C" panose="020B0706030303020204" pitchFamily="34" charset="0"/>
            </a:endParaRPr>
          </a:p>
        </p:txBody>
      </p:sp>
      <p:sp>
        <p:nvSpPr>
          <p:cNvPr id="13" name="Rectangle 12">
            <a:extLst>
              <a:ext uri="{FF2B5EF4-FFF2-40B4-BE49-F238E27FC236}">
                <a16:creationId xmlns:a16="http://schemas.microsoft.com/office/drawing/2014/main" id="{C7A8BC63-FC49-8611-BC4F-5CD964F63EBE}"/>
              </a:ext>
            </a:extLst>
          </p:cNvPr>
          <p:cNvSpPr/>
          <p:nvPr/>
        </p:nvSpPr>
        <p:spPr>
          <a:xfrm>
            <a:off x="199327" y="4726310"/>
            <a:ext cx="5867778" cy="2215991"/>
          </a:xfrm>
          <a:prstGeom prst="rect">
            <a:avLst/>
          </a:prstGeom>
        </p:spPr>
        <p:txBody>
          <a:bodyPr wrap="square">
            <a:spAutoFit/>
          </a:bodyPr>
          <a:lstStyle/>
          <a:p>
            <a:r>
              <a:rPr lang="en-IN" b="1" dirty="0">
                <a:solidFill>
                  <a:srgbClr val="0E4094"/>
                </a:solidFill>
                <a:latin typeface="SamsungOne 600C" panose="020B0706030303020204" pitchFamily="34" charset="0"/>
                <a:ea typeface="SamsungOne 600C" panose="020B0706030303020204" pitchFamily="34" charset="0"/>
              </a:rPr>
              <a:t>Next Steps </a:t>
            </a:r>
          </a:p>
          <a:p>
            <a:pPr marL="285750" indent="-285750">
              <a:buFont typeface="Arial" panose="020B0604020202020204" pitchFamily="34" charset="0"/>
              <a:buChar char="•"/>
            </a:pPr>
            <a:r>
              <a:rPr lang="en-US" sz="1100" dirty="0">
                <a:latin typeface="SamsungOne 600C" panose="020B0706030303020204" pitchFamily="34" charset="0"/>
                <a:ea typeface="SamsungOne 600C" panose="020B0706030303020204" pitchFamily="34" charset="0"/>
              </a:rPr>
              <a:t>Test the Combined Model : Complete merging the GRU with the </a:t>
            </a:r>
            <a:r>
              <a:rPr lang="en-US" sz="1100" dirty="0" err="1">
                <a:latin typeface="SamsungOne 600C" panose="020B0706030303020204" pitchFamily="34" charset="0"/>
                <a:ea typeface="SamsungOne 600C" panose="020B0706030303020204" pitchFamily="34" charset="0"/>
              </a:rPr>
              <a:t>STrajNet</a:t>
            </a:r>
            <a:r>
              <a:rPr lang="en-US" sz="1100" dirty="0">
                <a:latin typeface="SamsungOne 600C" panose="020B0706030303020204" pitchFamily="34" charset="0"/>
                <a:ea typeface="SamsungOne 600C" panose="020B0706030303020204" pitchFamily="34" charset="0"/>
              </a:rPr>
              <a:t> model and start testing to make sure everything works as expected.</a:t>
            </a:r>
          </a:p>
          <a:p>
            <a:pPr marL="285750" indent="-285750">
              <a:buFont typeface="Arial" panose="020B0604020202020204" pitchFamily="34" charset="0"/>
              <a:buChar char="•"/>
            </a:pPr>
            <a:r>
              <a:rPr lang="en-US" sz="1100" dirty="0">
                <a:latin typeface="SamsungOne 600C" panose="020B0706030303020204" pitchFamily="34" charset="0"/>
                <a:ea typeface="SamsungOne 600C" panose="020B0706030303020204" pitchFamily="34" charset="0"/>
              </a:rPr>
              <a:t>Check How Well the Model Performs : Begin measuring how well the new model predicts compared to what was expected, focusing on accuracy and speed.</a:t>
            </a:r>
          </a:p>
          <a:p>
            <a:pPr marL="285750" indent="-285750">
              <a:buFont typeface="Arial" panose="020B0604020202020204" pitchFamily="34" charset="0"/>
              <a:buChar char="•"/>
            </a:pPr>
            <a:r>
              <a:rPr lang="en-US" sz="1100" dirty="0">
                <a:latin typeface="SamsungOne 600C" panose="020B0706030303020204" pitchFamily="34" charset="0"/>
                <a:ea typeface="SamsungOne 600C" panose="020B0706030303020204" pitchFamily="34" charset="0"/>
              </a:rPr>
              <a:t>Make the Model Better : After seeing how the model performs, find ways to improve it, such as adjusting settings or using different data handling techniques to prevent it from making the same predictions too often.</a:t>
            </a:r>
          </a:p>
          <a:p>
            <a:pPr marL="285750" indent="-285750">
              <a:buFont typeface="Arial" panose="020B0604020202020204" pitchFamily="34" charset="0"/>
              <a:buChar char="•"/>
            </a:pPr>
            <a:r>
              <a:rPr lang="en-US" sz="1100" dirty="0">
                <a:latin typeface="SamsungOne 600C" panose="020B0706030303020204" pitchFamily="34" charset="0"/>
                <a:ea typeface="SamsungOne 600C" panose="020B0706030303020204" pitchFamily="34" charset="0"/>
              </a:rPr>
              <a:t>Get Ready for Final Review : Start getting everything ready to show how well the project met its goals, ensuring all the necessary data and tools are prepared for a thorough evaluation.</a:t>
            </a:r>
            <a:endParaRPr lang="en-IN" sz="1100" dirty="0">
              <a:latin typeface="SamsungOne 600C" panose="020B0706030303020204" pitchFamily="34" charset="0"/>
              <a:ea typeface="SamsungOne 600C" panose="020B0706030303020204" pitchFamily="34" charset="0"/>
            </a:endParaRPr>
          </a:p>
          <a:p>
            <a:pPr marL="285750" indent="-285750">
              <a:buFont typeface="Arial" panose="020B0604020202020204" pitchFamily="34" charset="0"/>
              <a:buChar char="•"/>
            </a:pPr>
            <a:endParaRPr lang="en-IN" sz="1100" dirty="0">
              <a:latin typeface="SamsungOne 600C" panose="020B0706030303020204" pitchFamily="34" charset="0"/>
              <a:ea typeface="SamsungOne 600C" panose="020B0706030303020204" pitchFamily="34" charset="0"/>
            </a:endParaRPr>
          </a:p>
          <a:p>
            <a:endParaRPr lang="en-IN" sz="1400" b="1" dirty="0">
              <a:solidFill>
                <a:srgbClr val="0E4094"/>
              </a:solidFill>
              <a:latin typeface="SamsungOne 600C" panose="020B0706030303020204" pitchFamily="34" charset="0"/>
              <a:ea typeface="SamsungOne 600C" panose="020B0706030303020204" pitchFamily="34" charset="0"/>
            </a:endParaRPr>
          </a:p>
        </p:txBody>
      </p:sp>
      <p:sp>
        <p:nvSpPr>
          <p:cNvPr id="15" name="Rectangle 14">
            <a:extLst>
              <a:ext uri="{FF2B5EF4-FFF2-40B4-BE49-F238E27FC236}">
                <a16:creationId xmlns:a16="http://schemas.microsoft.com/office/drawing/2014/main" id="{6E2679D8-5D80-3311-42BA-6F6F993CD132}"/>
              </a:ext>
            </a:extLst>
          </p:cNvPr>
          <p:cNvSpPr/>
          <p:nvPr/>
        </p:nvSpPr>
        <p:spPr>
          <a:xfrm>
            <a:off x="6067105" y="4751501"/>
            <a:ext cx="5867778" cy="1798451"/>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100" b="1" dirty="0">
              <a:solidFill>
                <a:schemeClr val="tx1"/>
              </a:solidFill>
              <a:latin typeface="Times New Roman" panose="02020603050405020304" pitchFamily="18" charset="0"/>
              <a:ea typeface="SamsungOne 600C" panose="020B0706030303020204" pitchFamily="34" charset="0"/>
              <a:cs typeface="Times New Roman" panose="02020603050405020304" pitchFamily="18" charset="0"/>
            </a:endParaRPr>
          </a:p>
        </p:txBody>
      </p:sp>
      <p:sp>
        <p:nvSpPr>
          <p:cNvPr id="16" name="Rectangle 15">
            <a:extLst>
              <a:ext uri="{FF2B5EF4-FFF2-40B4-BE49-F238E27FC236}">
                <a16:creationId xmlns:a16="http://schemas.microsoft.com/office/drawing/2014/main" id="{75DE7065-E13D-01C9-940B-5E62A575BDF1}"/>
              </a:ext>
            </a:extLst>
          </p:cNvPr>
          <p:cNvSpPr/>
          <p:nvPr/>
        </p:nvSpPr>
        <p:spPr>
          <a:xfrm>
            <a:off x="6137342" y="4798535"/>
            <a:ext cx="3343207" cy="307777"/>
          </a:xfrm>
          <a:prstGeom prst="rect">
            <a:avLst/>
          </a:prstGeom>
        </p:spPr>
        <p:txBody>
          <a:bodyPr wrap="square">
            <a:spAutoFit/>
          </a:bodyPr>
          <a:lstStyle/>
          <a:p>
            <a:r>
              <a:rPr lang="en-IN" b="1" dirty="0">
                <a:solidFill>
                  <a:srgbClr val="0E4094"/>
                </a:solidFill>
                <a:latin typeface="SamsungOne 600C" panose="020B0706030303020204" pitchFamily="34" charset="0"/>
                <a:ea typeface="SamsungOne 600C" panose="020B0706030303020204" pitchFamily="34" charset="0"/>
              </a:rPr>
              <a:t>Key Achievements/ Outcome till now</a:t>
            </a:r>
          </a:p>
        </p:txBody>
      </p:sp>
      <p:sp>
        <p:nvSpPr>
          <p:cNvPr id="17" name="Rectangle 16">
            <a:extLst>
              <a:ext uri="{FF2B5EF4-FFF2-40B4-BE49-F238E27FC236}">
                <a16:creationId xmlns:a16="http://schemas.microsoft.com/office/drawing/2014/main" id="{38CEF1A7-0A9A-7D02-D7CC-E4C2D1924B7D}"/>
              </a:ext>
            </a:extLst>
          </p:cNvPr>
          <p:cNvSpPr/>
          <p:nvPr/>
        </p:nvSpPr>
        <p:spPr>
          <a:xfrm>
            <a:off x="6075172" y="2005052"/>
            <a:ext cx="5891315" cy="2679406"/>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IN" sz="1100" b="1" dirty="0">
              <a:solidFill>
                <a:schemeClr val="tx1"/>
              </a:solidFill>
              <a:latin typeface="SamsungOne 600C" panose="020B0706030303020204" pitchFamily="34" charset="0"/>
              <a:ea typeface="SamsungOne 600C" panose="020B0706030303020204" pitchFamily="34" charset="0"/>
            </a:endParaRPr>
          </a:p>
        </p:txBody>
      </p:sp>
      <p:sp>
        <p:nvSpPr>
          <p:cNvPr id="19" name="TextBox 18">
            <a:extLst>
              <a:ext uri="{FF2B5EF4-FFF2-40B4-BE49-F238E27FC236}">
                <a16:creationId xmlns:a16="http://schemas.microsoft.com/office/drawing/2014/main" id="{91AD16F1-72D7-68AF-B62B-870A2C2A7660}"/>
              </a:ext>
            </a:extLst>
          </p:cNvPr>
          <p:cNvSpPr txBox="1"/>
          <p:nvPr/>
        </p:nvSpPr>
        <p:spPr>
          <a:xfrm>
            <a:off x="10467975" y="6556246"/>
            <a:ext cx="1724024" cy="307777"/>
          </a:xfrm>
          <a:prstGeom prst="rect">
            <a:avLst/>
          </a:prstGeom>
          <a:noFill/>
        </p:spPr>
        <p:txBody>
          <a:bodyPr wrap="square" rtlCol="0" anchor="ctr">
            <a:spAutoFit/>
          </a:bodyPr>
          <a:lstStyle/>
          <a:p>
            <a:r>
              <a:rPr lang="en-IN" dirty="0">
                <a:latin typeface="SamsungOne 600C" panose="020B0706030303020204" pitchFamily="34" charset="0"/>
                <a:ea typeface="SamsungOne 600C" panose="020B0706030303020204" pitchFamily="34" charset="0"/>
              </a:rPr>
              <a:t>Date: 16-04-2024</a:t>
            </a:r>
            <a:endParaRPr lang="en-US" dirty="0">
              <a:solidFill>
                <a:schemeClr val="bg1">
                  <a:lumMod val="50000"/>
                </a:schemeClr>
              </a:solidFill>
              <a:latin typeface="SamsungOne 600C" panose="020B0706030303020204" pitchFamily="34" charset="0"/>
              <a:ea typeface="SamsungOne 600C" panose="020B0706030303020204" pitchFamily="34" charset="0"/>
            </a:endParaRPr>
          </a:p>
        </p:txBody>
      </p:sp>
      <p:sp>
        <p:nvSpPr>
          <p:cNvPr id="2" name="Rectangle 1">
            <a:extLst>
              <a:ext uri="{FF2B5EF4-FFF2-40B4-BE49-F238E27FC236}">
                <a16:creationId xmlns:a16="http://schemas.microsoft.com/office/drawing/2014/main" id="{9C918EA8-57D7-7F11-1A73-BD7FF18B1C11}"/>
              </a:ext>
            </a:extLst>
          </p:cNvPr>
          <p:cNvSpPr/>
          <p:nvPr/>
        </p:nvSpPr>
        <p:spPr>
          <a:xfrm>
            <a:off x="187428" y="1993884"/>
            <a:ext cx="5822442" cy="2682749"/>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100" b="1" dirty="0">
              <a:solidFill>
                <a:schemeClr val="tx1"/>
              </a:solidFill>
              <a:latin typeface="SamsungOne 600C" panose="020B0706030303020204" pitchFamily="34" charset="0"/>
              <a:ea typeface="SamsungOne 600C" panose="020B0706030303020204" pitchFamily="34" charset="0"/>
            </a:endParaRPr>
          </a:p>
        </p:txBody>
      </p:sp>
      <p:sp>
        <p:nvSpPr>
          <p:cNvPr id="3" name="Rectangle 2">
            <a:extLst>
              <a:ext uri="{FF2B5EF4-FFF2-40B4-BE49-F238E27FC236}">
                <a16:creationId xmlns:a16="http://schemas.microsoft.com/office/drawing/2014/main" id="{CF8671F7-C2C6-DA0D-28C7-45A1530A0B33}"/>
              </a:ext>
            </a:extLst>
          </p:cNvPr>
          <p:cNvSpPr/>
          <p:nvPr/>
        </p:nvSpPr>
        <p:spPr>
          <a:xfrm>
            <a:off x="1617785" y="800770"/>
            <a:ext cx="2302233" cy="307777"/>
          </a:xfrm>
          <a:prstGeom prst="rect">
            <a:avLst/>
          </a:prstGeom>
        </p:spPr>
        <p:txBody>
          <a:bodyPr wrap="none">
            <a:spAutoFit/>
          </a:bodyPr>
          <a:lstStyle/>
          <a:p>
            <a:r>
              <a:rPr lang="en-IN" b="1" dirty="0">
                <a:solidFill>
                  <a:schemeClr val="bg1"/>
                </a:solidFill>
                <a:latin typeface="SamsungOne 600C" panose="020B0706030303020204" pitchFamily="34" charset="0"/>
                <a:ea typeface="SamsungOne 600C" panose="020B0706030303020204" pitchFamily="34" charset="0"/>
              </a:rPr>
              <a:t>1. Worklet ID: MSRIT 2 ELITE</a:t>
            </a:r>
          </a:p>
        </p:txBody>
      </p:sp>
      <p:sp>
        <p:nvSpPr>
          <p:cNvPr id="21" name="Rectangle 20">
            <a:extLst>
              <a:ext uri="{FF2B5EF4-FFF2-40B4-BE49-F238E27FC236}">
                <a16:creationId xmlns:a16="http://schemas.microsoft.com/office/drawing/2014/main" id="{67CC17BE-D928-5579-995B-D8ADF7AD25F1}"/>
              </a:ext>
            </a:extLst>
          </p:cNvPr>
          <p:cNvSpPr/>
          <p:nvPr/>
        </p:nvSpPr>
        <p:spPr>
          <a:xfrm>
            <a:off x="1617784" y="1058772"/>
            <a:ext cx="3894015" cy="307777"/>
          </a:xfrm>
          <a:prstGeom prst="rect">
            <a:avLst/>
          </a:prstGeom>
        </p:spPr>
        <p:txBody>
          <a:bodyPr wrap="none">
            <a:spAutoFit/>
          </a:bodyPr>
          <a:lstStyle/>
          <a:p>
            <a:r>
              <a:rPr lang="en-IN" b="1" dirty="0">
                <a:solidFill>
                  <a:schemeClr val="bg1"/>
                </a:solidFill>
                <a:latin typeface="SamsungOne 600C" panose="020B0706030303020204" pitchFamily="34" charset="0"/>
                <a:ea typeface="SamsungOne 600C" panose="020B0706030303020204" pitchFamily="34" charset="0"/>
              </a:rPr>
              <a:t>2. College Name: Ramaiah Institute of Technology</a:t>
            </a:r>
          </a:p>
        </p:txBody>
      </p:sp>
      <p:sp>
        <p:nvSpPr>
          <p:cNvPr id="22" name="TextBox 21">
            <a:extLst>
              <a:ext uri="{FF2B5EF4-FFF2-40B4-BE49-F238E27FC236}">
                <a16:creationId xmlns:a16="http://schemas.microsoft.com/office/drawing/2014/main" id="{DA98A3A3-2BC3-CA23-5C12-DABE58A64DDA}"/>
              </a:ext>
            </a:extLst>
          </p:cNvPr>
          <p:cNvSpPr txBox="1"/>
          <p:nvPr/>
        </p:nvSpPr>
        <p:spPr>
          <a:xfrm>
            <a:off x="256680" y="2090252"/>
            <a:ext cx="4827445" cy="597486"/>
          </a:xfrm>
          <a:prstGeom prst="rect">
            <a:avLst/>
          </a:prstGeom>
          <a:noFill/>
        </p:spPr>
        <p:txBody>
          <a:bodyPr wrap="square" rtlCol="0">
            <a:spAutoFit/>
          </a:bodyPr>
          <a:lstStyle/>
          <a:p>
            <a:r>
              <a:rPr lang="en-IN" sz="1800" b="1" i="0" dirty="0">
                <a:solidFill>
                  <a:srgbClr val="0E4094"/>
                </a:solidFill>
                <a:effectLst/>
                <a:latin typeface="SamsungOne 600C" panose="020B0706030303020204"/>
                <a:ea typeface="SamsungOne 600C" panose="020B0706030303020204"/>
                <a:cs typeface="Arial" panose="020B0604020202020204" pitchFamily="34" charset="0"/>
              </a:rPr>
              <a:t>Planned Vs Actual KPIs achieved till now</a:t>
            </a:r>
            <a:endParaRPr lang="en-IN" dirty="0">
              <a:effectLst/>
            </a:endParaRPr>
          </a:p>
          <a:p>
            <a:endParaRPr lang="en-IN" dirty="0"/>
          </a:p>
        </p:txBody>
      </p:sp>
      <p:sp>
        <p:nvSpPr>
          <p:cNvPr id="23" name="TextBox 22">
            <a:extLst>
              <a:ext uri="{FF2B5EF4-FFF2-40B4-BE49-F238E27FC236}">
                <a16:creationId xmlns:a16="http://schemas.microsoft.com/office/drawing/2014/main" id="{A12D30FC-6A94-D26E-0508-C921B1F592DB}"/>
              </a:ext>
            </a:extLst>
          </p:cNvPr>
          <p:cNvSpPr txBox="1"/>
          <p:nvPr/>
        </p:nvSpPr>
        <p:spPr>
          <a:xfrm>
            <a:off x="277486" y="2388995"/>
            <a:ext cx="5653414" cy="2092881"/>
          </a:xfrm>
          <a:prstGeom prst="rect">
            <a:avLst/>
          </a:prstGeom>
          <a:noFill/>
        </p:spPr>
        <p:txBody>
          <a:bodyPr wrap="square" rtlCol="0">
            <a:spAutoFit/>
          </a:bodyPr>
          <a:lstStyle/>
          <a:p>
            <a:pPr marL="171450" indent="-171450" algn="just">
              <a:buFont typeface="Arial" panose="020B0604020202020204" pitchFamily="34" charset="0"/>
              <a:buChar char="•"/>
            </a:pPr>
            <a:r>
              <a:rPr lang="en-US" sz="1000" b="1" dirty="0"/>
              <a:t>On-Schedule Architectural Proposal: </a:t>
            </a:r>
            <a:r>
              <a:rPr lang="en-US" sz="1000" dirty="0"/>
              <a:t>Achieved the milestone of proposing a novel network architecture integrating </a:t>
            </a:r>
            <a:r>
              <a:rPr lang="en-US" sz="1000" dirty="0" err="1"/>
              <a:t>STrajNet</a:t>
            </a:r>
            <a:r>
              <a:rPr lang="en-US" sz="1000" dirty="0"/>
              <a:t> with GRU right on the planned timeline, demonstrating adherence to the project schedule.</a:t>
            </a:r>
          </a:p>
          <a:p>
            <a:pPr marL="171450" indent="-171450" algn="just">
              <a:buFont typeface="Arial" panose="020B0604020202020204" pitchFamily="34" charset="0"/>
              <a:buChar char="•"/>
            </a:pPr>
            <a:r>
              <a:rPr lang="en-US" sz="1000" b="1" dirty="0"/>
              <a:t>Ahead of Schedule Model Implementation: </a:t>
            </a:r>
            <a:r>
              <a:rPr lang="en-US" sz="1000" dirty="0"/>
              <a:t>Commenced the implementation of the newly designed architecture into the existing </a:t>
            </a:r>
            <a:r>
              <a:rPr lang="en-US" sz="1000" dirty="0" err="1"/>
              <a:t>STrajNet</a:t>
            </a:r>
            <a:r>
              <a:rPr lang="en-US" sz="1000" dirty="0"/>
              <a:t> model ahead of the planned Milestone 2, indicating accelerated progress.</a:t>
            </a:r>
          </a:p>
          <a:p>
            <a:pPr marL="171450" indent="-171450" algn="just">
              <a:buFont typeface="Arial" panose="020B0604020202020204" pitchFamily="34" charset="0"/>
              <a:buChar char="•"/>
            </a:pPr>
            <a:r>
              <a:rPr lang="en-US" sz="1000" b="1" dirty="0"/>
              <a:t>Comprehensive Methodology Review Completed: </a:t>
            </a:r>
            <a:r>
              <a:rPr lang="en-US" sz="1000" dirty="0"/>
              <a:t>Met the planned comprehensive review of methodologies, ensuring a robust foundation for the project's innovative approach.</a:t>
            </a:r>
          </a:p>
          <a:p>
            <a:pPr marL="171450" indent="-171450" algn="just">
              <a:buFont typeface="Arial" panose="020B0604020202020204" pitchFamily="34" charset="0"/>
              <a:buChar char="•"/>
            </a:pPr>
            <a:r>
              <a:rPr lang="en-US" sz="1000" b="1" dirty="0"/>
              <a:t>Early Start on Model Training: </a:t>
            </a:r>
            <a:r>
              <a:rPr lang="en-US" sz="1000" dirty="0"/>
              <a:t>Initiated model training and optimization sooner than anticipated, setting the stage for advanced performance evaluation and optimization efforts.</a:t>
            </a:r>
          </a:p>
          <a:p>
            <a:pPr marL="171450" indent="-171450" algn="just">
              <a:buFont typeface="Arial" panose="020B0604020202020204" pitchFamily="34" charset="0"/>
              <a:buChar char="•"/>
            </a:pPr>
            <a:r>
              <a:rPr lang="en-US" sz="1000" b="1" dirty="0"/>
              <a:t>Efficient Project Progression: </a:t>
            </a:r>
            <a:r>
              <a:rPr lang="en-US" sz="1000" dirty="0"/>
              <a:t>The project is effectively balancing adherence to planned milestones with proactive advancements, suggesting a strategic approach to achieving project goals ahead of deadlines.</a:t>
            </a:r>
            <a:endParaRPr lang="en-IN" sz="1000" dirty="0"/>
          </a:p>
        </p:txBody>
      </p:sp>
      <p:sp>
        <p:nvSpPr>
          <p:cNvPr id="24" name="TextBox 23">
            <a:extLst>
              <a:ext uri="{FF2B5EF4-FFF2-40B4-BE49-F238E27FC236}">
                <a16:creationId xmlns:a16="http://schemas.microsoft.com/office/drawing/2014/main" id="{240A5AE9-BAFE-A5FC-41D8-DA740DCB0F39}"/>
              </a:ext>
            </a:extLst>
          </p:cNvPr>
          <p:cNvSpPr txBox="1"/>
          <p:nvPr/>
        </p:nvSpPr>
        <p:spPr>
          <a:xfrm>
            <a:off x="6156962" y="2090252"/>
            <a:ext cx="4827445" cy="369332"/>
          </a:xfrm>
          <a:prstGeom prst="rect">
            <a:avLst/>
          </a:prstGeom>
          <a:noFill/>
        </p:spPr>
        <p:txBody>
          <a:bodyPr wrap="square" rtlCol="0">
            <a:spAutoFit/>
          </a:bodyPr>
          <a:lstStyle/>
          <a:p>
            <a:r>
              <a:rPr lang="en-US" sz="1800" b="1" i="0" dirty="0">
                <a:solidFill>
                  <a:srgbClr val="0E4094"/>
                </a:solidFill>
                <a:effectLst/>
                <a:latin typeface="SamsungOne 600C" panose="020B0706030303020204"/>
                <a:ea typeface="SamsungOne 600C" panose="020B0706030303020204"/>
                <a:cs typeface="Arial" panose="020B0604020202020204" pitchFamily="34" charset="0"/>
              </a:rPr>
              <a:t>Risks Identified and Mitigation Steps</a:t>
            </a:r>
            <a:endParaRPr lang="en-IN" dirty="0"/>
          </a:p>
        </p:txBody>
      </p:sp>
      <p:sp>
        <p:nvSpPr>
          <p:cNvPr id="25" name="TextBox 24">
            <a:extLst>
              <a:ext uri="{FF2B5EF4-FFF2-40B4-BE49-F238E27FC236}">
                <a16:creationId xmlns:a16="http://schemas.microsoft.com/office/drawing/2014/main" id="{1F0B8B77-6717-7E16-7833-4BC23C4D8185}"/>
              </a:ext>
            </a:extLst>
          </p:cNvPr>
          <p:cNvSpPr txBox="1"/>
          <p:nvPr/>
        </p:nvSpPr>
        <p:spPr>
          <a:xfrm>
            <a:off x="6124897" y="2388995"/>
            <a:ext cx="5923380" cy="2554545"/>
          </a:xfrm>
          <a:prstGeom prst="rect">
            <a:avLst/>
          </a:prstGeom>
          <a:noFill/>
        </p:spPr>
        <p:txBody>
          <a:bodyPr wrap="square" rtlCol="0">
            <a:spAutoFit/>
          </a:bodyPr>
          <a:lstStyle/>
          <a:p>
            <a:pPr marL="171450" indent="-171450" algn="just">
              <a:buFont typeface="Arial" panose="020B0604020202020204" pitchFamily="34" charset="0"/>
              <a:buChar char="•"/>
            </a:pPr>
            <a:r>
              <a:rPr lang="en-US" sz="1000" dirty="0"/>
              <a:t>The integration of GRU into </a:t>
            </a:r>
            <a:r>
              <a:rPr lang="en-US" sz="1000" dirty="0" err="1"/>
              <a:t>STrajNet</a:t>
            </a:r>
            <a:r>
              <a:rPr lang="en-US" sz="1000" dirty="0"/>
              <a:t> may present unforeseen technical challenges.</a:t>
            </a:r>
          </a:p>
          <a:p>
            <a:pPr lvl="6" algn="just"/>
            <a:r>
              <a:rPr lang="en-US" sz="1000" dirty="0"/>
              <a:t>             </a:t>
            </a:r>
            <a:r>
              <a:rPr lang="en-US" sz="1000" b="1" dirty="0"/>
              <a:t>Mitigation</a:t>
            </a:r>
            <a:r>
              <a:rPr lang="en-US" sz="1000" dirty="0"/>
              <a:t> : Conduct incremental integration testing and have a rollback plan ready. Leverage expertise from cross-functional teams to address complex integration issues.</a:t>
            </a:r>
            <a:endParaRPr lang="en-IN" sz="1000" dirty="0"/>
          </a:p>
          <a:p>
            <a:pPr marL="171450" lvl="6" indent="-171450" algn="just">
              <a:buFont typeface="Arial" panose="020B0604020202020204" pitchFamily="34" charset="0"/>
              <a:buChar char="•"/>
            </a:pPr>
            <a:r>
              <a:rPr lang="en-US" sz="1000" dirty="0"/>
              <a:t>The enhanced model might not achieve the anticipated improvement in predictive accuracy or computational efficiency.</a:t>
            </a:r>
          </a:p>
          <a:p>
            <a:pPr lvl="6" algn="just"/>
            <a:r>
              <a:rPr lang="en-US" sz="1000" dirty="0"/>
              <a:t>            </a:t>
            </a:r>
            <a:r>
              <a:rPr lang="en-US" sz="1000" b="1" dirty="0"/>
              <a:t>Mitigation</a:t>
            </a:r>
            <a:r>
              <a:rPr lang="en-US" sz="1000" dirty="0"/>
              <a:t> : Establish early and continuous performance benchmarking against predefined KPIs. Be prepared to iterate on model architecture based on empirical evidence.</a:t>
            </a:r>
          </a:p>
          <a:p>
            <a:pPr marL="171450" lvl="6" indent="-171450" algn="just">
              <a:buFont typeface="Arial" panose="020B0604020202020204" pitchFamily="34" charset="0"/>
              <a:buChar char="•"/>
            </a:pPr>
            <a:r>
              <a:rPr lang="en-US" sz="1000" dirty="0"/>
              <a:t>Heavy reliance on particular frameworks or libraries could limit the project's flexibility and adaptability.	</a:t>
            </a:r>
          </a:p>
          <a:p>
            <a:pPr lvl="6" algn="just"/>
            <a:r>
              <a:rPr lang="en-US" sz="1000" dirty="0"/>
              <a:t>            </a:t>
            </a:r>
            <a:r>
              <a:rPr lang="en-US" sz="1000" b="1" dirty="0"/>
              <a:t>Mitigation</a:t>
            </a:r>
            <a:r>
              <a:rPr lang="en-US" sz="1000" dirty="0"/>
              <a:t> : Design the system with modularity in mind, allowing for easy substitution of components. Stay informed about developments in the field to avoid becoming overly dependent on obsolete technologies.</a:t>
            </a:r>
          </a:p>
          <a:p>
            <a:pPr marL="171450" lvl="6" indent="-171450" algn="just">
              <a:buFont typeface="Arial" panose="020B0604020202020204" pitchFamily="34" charset="0"/>
              <a:buChar char="•"/>
            </a:pPr>
            <a:r>
              <a:rPr lang="en-US" sz="1000" dirty="0"/>
              <a:t>Limited computational resources might hinder model training and experimentation.</a:t>
            </a:r>
          </a:p>
          <a:p>
            <a:pPr lvl="6" algn="just"/>
            <a:r>
              <a:rPr lang="en-US" sz="1000" dirty="0"/>
              <a:t>            </a:t>
            </a:r>
            <a:r>
              <a:rPr lang="en-US" sz="1000" b="1" dirty="0"/>
              <a:t>Mitigation</a:t>
            </a:r>
            <a:r>
              <a:rPr lang="en-US" sz="1000" dirty="0"/>
              <a:t> : Utilize cloud computing resources to supplement local computational capabilities. Prioritize efficient model architectures to minimize resource demands.</a:t>
            </a:r>
          </a:p>
          <a:p>
            <a:pPr lvl="6" algn="just"/>
            <a:endParaRPr lang="en-US" sz="1000" dirty="0"/>
          </a:p>
        </p:txBody>
      </p:sp>
      <p:sp>
        <p:nvSpPr>
          <p:cNvPr id="26" name="TextBox 25">
            <a:extLst>
              <a:ext uri="{FF2B5EF4-FFF2-40B4-BE49-F238E27FC236}">
                <a16:creationId xmlns:a16="http://schemas.microsoft.com/office/drawing/2014/main" id="{9179F72C-5FDD-5113-0AB2-337E61C3F316}"/>
              </a:ext>
            </a:extLst>
          </p:cNvPr>
          <p:cNvSpPr txBox="1"/>
          <p:nvPr/>
        </p:nvSpPr>
        <p:spPr>
          <a:xfrm>
            <a:off x="6156962" y="5106312"/>
            <a:ext cx="5835711" cy="1631216"/>
          </a:xfrm>
          <a:prstGeom prst="rect">
            <a:avLst/>
          </a:prstGeom>
          <a:noFill/>
        </p:spPr>
        <p:txBody>
          <a:bodyPr wrap="square" rtlCol="0">
            <a:spAutoFit/>
          </a:bodyPr>
          <a:lstStyle/>
          <a:p>
            <a:pPr marL="171450" indent="-171450">
              <a:buFont typeface="Arial" panose="020B0604020202020204" pitchFamily="34" charset="0"/>
              <a:buChar char="•"/>
            </a:pPr>
            <a:r>
              <a:rPr lang="en-US" sz="1000" dirty="0">
                <a:latin typeface="+mn-lt"/>
              </a:rPr>
              <a:t>Analyzed multiple approaches for temporal predictions. Evaluated strengths and weaknesses. Selection of </a:t>
            </a:r>
            <a:r>
              <a:rPr lang="en-US" sz="1000" dirty="0" err="1">
                <a:latin typeface="+mn-lt"/>
              </a:rPr>
              <a:t>StrajNet</a:t>
            </a:r>
            <a:endParaRPr lang="en-US" sz="1000" dirty="0">
              <a:latin typeface="+mn-lt"/>
            </a:endParaRPr>
          </a:p>
          <a:p>
            <a:pPr marL="171450" indent="-171450">
              <a:buFont typeface="Arial" panose="020B0604020202020204" pitchFamily="34" charset="0"/>
              <a:buChar char="•"/>
            </a:pPr>
            <a:r>
              <a:rPr lang="en-US" sz="1000" dirty="0">
                <a:latin typeface="+mn-lt"/>
              </a:rPr>
              <a:t>Identified </a:t>
            </a:r>
            <a:r>
              <a:rPr lang="en-US" sz="1000" dirty="0" err="1">
                <a:latin typeface="+mn-lt"/>
              </a:rPr>
              <a:t>StrajNet</a:t>
            </a:r>
            <a:r>
              <a:rPr lang="en-US" sz="1000" dirty="0">
                <a:latin typeface="+mn-lt"/>
              </a:rPr>
              <a:t> as the most effective method. Superior in efficiency and accuracy. Implementation and Debugging</a:t>
            </a:r>
          </a:p>
          <a:p>
            <a:pPr marL="171450" indent="-171450">
              <a:buFont typeface="Arial" panose="020B0604020202020204" pitchFamily="34" charset="0"/>
              <a:buChar char="•"/>
            </a:pPr>
            <a:r>
              <a:rPr lang="en-US" sz="1000" dirty="0">
                <a:latin typeface="+mn-lt"/>
              </a:rPr>
              <a:t>Successfully implemented </a:t>
            </a:r>
            <a:r>
              <a:rPr lang="en-US" sz="1000" dirty="0" err="1">
                <a:latin typeface="+mn-lt"/>
              </a:rPr>
              <a:t>StrajNet</a:t>
            </a:r>
            <a:r>
              <a:rPr lang="en-US" sz="1000" dirty="0">
                <a:latin typeface="+mn-lt"/>
              </a:rPr>
              <a:t> in our project. Identified and resolved errors during integration. Architecture Design</a:t>
            </a:r>
          </a:p>
          <a:p>
            <a:pPr marL="171450" indent="-171450">
              <a:buFont typeface="Arial" panose="020B0604020202020204" pitchFamily="34" charset="0"/>
              <a:buChar char="•"/>
            </a:pPr>
            <a:r>
              <a:rPr lang="en-US" sz="1000" dirty="0">
                <a:latin typeface="+mn-lt"/>
              </a:rPr>
              <a:t>Developed a comprehensive architecture diagram. Utilizes GRU (Gated Recurrent Units) for enhanced temporal predictions. Key Outcomes</a:t>
            </a:r>
          </a:p>
          <a:p>
            <a:pPr marL="171450" indent="-171450">
              <a:buFont typeface="Arial" panose="020B0604020202020204" pitchFamily="34" charset="0"/>
              <a:buChar char="•"/>
            </a:pPr>
            <a:r>
              <a:rPr lang="en-US" sz="1000" dirty="0">
                <a:latin typeface="+mn-lt"/>
              </a:rPr>
              <a:t>Achieved high accuracy in temporal predictions.  Streamlined the prediction process, optimizing performance.</a:t>
            </a:r>
            <a:endParaRPr lang="en-IN" sz="1000" dirty="0">
              <a:latin typeface="+mn-lt"/>
            </a:endParaRPr>
          </a:p>
        </p:txBody>
      </p:sp>
      <p:sp>
        <p:nvSpPr>
          <p:cNvPr id="27" name="TextBox 26">
            <a:extLst>
              <a:ext uri="{FF2B5EF4-FFF2-40B4-BE49-F238E27FC236}">
                <a16:creationId xmlns:a16="http://schemas.microsoft.com/office/drawing/2014/main" id="{5A1A587A-8D02-11A6-1202-1C9269EDE4C3}"/>
              </a:ext>
            </a:extLst>
          </p:cNvPr>
          <p:cNvSpPr txBox="1"/>
          <p:nvPr/>
        </p:nvSpPr>
        <p:spPr>
          <a:xfrm>
            <a:off x="383034" y="87822"/>
            <a:ext cx="10559047" cy="892552"/>
          </a:xfrm>
          <a:prstGeom prst="rect">
            <a:avLst/>
          </a:prstGeom>
          <a:noFill/>
        </p:spPr>
        <p:txBody>
          <a:bodyPr wrap="square" rtlCol="0" anchor="ctr">
            <a:spAutoFit/>
          </a:bodyPr>
          <a:lstStyle/>
          <a:p>
            <a:r>
              <a:rPr lang="en-IN" sz="2600" b="1" dirty="0">
                <a:effectLst>
                  <a:outerShdw blurRad="38100" dist="38100" dir="2700000" algn="tl">
                    <a:srgbClr val="000000">
                      <a:alpha val="43137"/>
                    </a:srgbClr>
                  </a:outerShdw>
                </a:effectLst>
                <a:latin typeface="SamsungOne 600C" panose="020B0706030303020204" pitchFamily="34" charset="0"/>
                <a:ea typeface="SamsungOne 600C" panose="020B0706030303020204" pitchFamily="34" charset="0"/>
              </a:rPr>
              <a:t>Work-let Name: </a:t>
            </a:r>
            <a:r>
              <a:rPr lang="en-US" sz="2600" b="1" i="0" dirty="0">
                <a:solidFill>
                  <a:srgbClr val="000000"/>
                </a:solidFill>
                <a:effectLst>
                  <a:outerShdw blurRad="38100" dist="38100" dir="2700000" algn="tl">
                    <a:srgbClr val="000000">
                      <a:alpha val="43137"/>
                    </a:srgbClr>
                  </a:outerShdw>
                </a:effectLst>
                <a:highlight>
                  <a:srgbClr val="FFFFFF"/>
                </a:highlight>
                <a:latin typeface="+mj-lt"/>
              </a:rPr>
              <a:t>Occupancy Flow Prediction for Automotive Vision</a:t>
            </a:r>
            <a:endParaRPr lang="en-US" sz="2600" b="1" dirty="0">
              <a:solidFill>
                <a:srgbClr val="7F7F7F"/>
              </a:solidFill>
              <a:effectLst>
                <a:outerShdw blurRad="38100" dist="38100" dir="2700000" algn="tl">
                  <a:srgbClr val="000000">
                    <a:alpha val="43137"/>
                  </a:srgbClr>
                </a:outerShdw>
              </a:effectLst>
              <a:sym typeface="Arial"/>
            </a:endParaRPr>
          </a:p>
          <a:p>
            <a:endParaRPr lang="en-IN" sz="2600" b="1" dirty="0">
              <a:latin typeface="SamsungOne 200" panose="020B0203030303020204" pitchFamily="34" charset="0"/>
              <a:ea typeface="SamsungOne 200" panose="020B0203030303020204" pitchFamily="34" charset="0"/>
            </a:endParaRPr>
          </a:p>
        </p:txBody>
      </p:sp>
    </p:spTree>
    <p:extLst>
      <p:ext uri="{BB962C8B-B14F-4D97-AF65-F5344CB8AC3E}">
        <p14:creationId xmlns:p14="http://schemas.microsoft.com/office/powerpoint/2010/main" val="1146404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55F5-B8A2-DA00-AC83-B30DD1DD09B6}"/>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32928098-33C7-E3D7-F50C-9674686011C6}"/>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8C8FD437-072B-CD23-D330-A49DDBFE9031}"/>
              </a:ext>
            </a:extLst>
          </p:cNvPr>
          <p:cNvPicPr>
            <a:picLocks noChangeAspect="1"/>
          </p:cNvPicPr>
          <p:nvPr/>
        </p:nvPicPr>
        <p:blipFill>
          <a:blip r:embed="rId2"/>
          <a:stretch>
            <a:fillRect/>
          </a:stretch>
        </p:blipFill>
        <p:spPr>
          <a:xfrm>
            <a:off x="2093617" y="582698"/>
            <a:ext cx="8004766" cy="5692603"/>
          </a:xfrm>
          <a:prstGeom prst="rect">
            <a:avLst/>
          </a:prstGeom>
        </p:spPr>
      </p:pic>
    </p:spTree>
    <p:extLst>
      <p:ext uri="{BB962C8B-B14F-4D97-AF65-F5344CB8AC3E}">
        <p14:creationId xmlns:p14="http://schemas.microsoft.com/office/powerpoint/2010/main" val="1051982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Proposed Approach / Solution</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1" y="638697"/>
            <a:ext cx="12191999" cy="584775"/>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dirty="0">
                <a:solidFill>
                  <a:srgbClr val="0E4094"/>
                </a:solidFill>
              </a:rPr>
              <a:t>Architecture Diagram </a:t>
            </a:r>
            <a:r>
              <a:rPr lang="en-US" sz="1600" dirty="0">
                <a:solidFill>
                  <a:srgbClr val="0E4094"/>
                </a:solidFill>
              </a:rPr>
              <a:t>: </a:t>
            </a:r>
          </a:p>
          <a:p>
            <a:pPr algn="just"/>
            <a:r>
              <a:rPr lang="en-US" sz="1600" dirty="0">
                <a:solidFill>
                  <a:srgbClr val="0E4094"/>
                </a:solidFill>
              </a:rPr>
              <a:t>      </a:t>
            </a: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pic>
        <p:nvPicPr>
          <p:cNvPr id="2050" name="Picture 2">
            <a:extLst>
              <a:ext uri="{FF2B5EF4-FFF2-40B4-BE49-F238E27FC236}">
                <a16:creationId xmlns:a16="http://schemas.microsoft.com/office/drawing/2014/main" id="{F1028CB4-C82B-73BC-F03A-44153C3E7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4438"/>
            <a:ext cx="1219200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712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186F6-D921-201E-F98A-1B04E92168E8}"/>
              </a:ext>
            </a:extLst>
          </p:cNvPr>
          <p:cNvSpPr>
            <a:spLocks noGrp="1"/>
          </p:cNvSpPr>
          <p:nvPr>
            <p:ph type="ctrTitle"/>
          </p:nvPr>
        </p:nvSpPr>
        <p:spPr/>
        <p:txBody>
          <a:bodyPr/>
          <a:lstStyle/>
          <a:p>
            <a:r>
              <a:rPr lang="en-IN" dirty="0"/>
              <a:t> </a:t>
            </a:r>
          </a:p>
        </p:txBody>
      </p:sp>
      <p:sp>
        <p:nvSpPr>
          <p:cNvPr id="3" name="Subtitle 2">
            <a:extLst>
              <a:ext uri="{FF2B5EF4-FFF2-40B4-BE49-F238E27FC236}">
                <a16:creationId xmlns:a16="http://schemas.microsoft.com/office/drawing/2014/main" id="{3A195F52-4C1D-64BF-A170-1BD566F50B93}"/>
              </a:ext>
            </a:extLst>
          </p:cNvPr>
          <p:cNvSpPr>
            <a:spLocks noGrp="1"/>
          </p:cNvSpPr>
          <p:nvPr>
            <p:ph type="subTitle" idx="1"/>
          </p:nvPr>
        </p:nvSpPr>
        <p:spPr/>
        <p:txBody>
          <a:bodyPr/>
          <a:lstStyle/>
          <a:p>
            <a:r>
              <a:rPr lang="en-IN" dirty="0"/>
              <a:t> </a:t>
            </a:r>
          </a:p>
        </p:txBody>
      </p:sp>
      <p:pic>
        <p:nvPicPr>
          <p:cNvPr id="4" name="Picture 3">
            <a:extLst>
              <a:ext uri="{FF2B5EF4-FFF2-40B4-BE49-F238E27FC236}">
                <a16:creationId xmlns:a16="http://schemas.microsoft.com/office/drawing/2014/main" id="{CE5D2F2B-4A06-8C8E-6393-D1D15C4666A6}"/>
              </a:ext>
            </a:extLst>
          </p:cNvPr>
          <p:cNvPicPr>
            <a:picLocks noChangeAspect="1"/>
          </p:cNvPicPr>
          <p:nvPr/>
        </p:nvPicPr>
        <p:blipFill rotWithShape="1">
          <a:blip r:embed="rId2"/>
          <a:srcRect l="2574" t="26500" r="2129" b="29016"/>
          <a:stretch/>
        </p:blipFill>
        <p:spPr>
          <a:xfrm>
            <a:off x="-45125" y="1600200"/>
            <a:ext cx="12237125" cy="3213100"/>
          </a:xfrm>
          <a:prstGeom prst="rect">
            <a:avLst/>
          </a:prstGeom>
        </p:spPr>
      </p:pic>
    </p:spTree>
    <p:extLst>
      <p:ext uri="{BB962C8B-B14F-4D97-AF65-F5344CB8AC3E}">
        <p14:creationId xmlns:p14="http://schemas.microsoft.com/office/powerpoint/2010/main" val="3821491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0"/>
            <a:ext cx="9144000" cy="493776"/>
          </a:xfrm>
        </p:spPr>
        <p:txBody>
          <a:bodyPr>
            <a:normAutofit/>
          </a:bodyPr>
          <a:lstStyle/>
          <a:p>
            <a:r>
              <a:rPr lang="en-US" sz="2400" b="1" dirty="0">
                <a:effectLst>
                  <a:outerShdw blurRad="38100" dist="38100" dir="2700000" algn="tl">
                    <a:srgbClr val="000000">
                      <a:alpha val="43137"/>
                    </a:srgbClr>
                  </a:outerShdw>
                </a:effectLst>
                <a:latin typeface="SamsungOne 200" panose="020B0203030303020204"/>
              </a:rPr>
              <a:t>Proposed Architecture</a:t>
            </a:r>
          </a:p>
        </p:txBody>
      </p:sp>
      <p:sp>
        <p:nvSpPr>
          <p:cNvPr id="3" name="Subtitle 2"/>
          <p:cNvSpPr>
            <a:spLocks noGrp="1"/>
          </p:cNvSpPr>
          <p:nvPr>
            <p:ph type="subTitle" idx="1"/>
          </p:nvPr>
        </p:nvSpPr>
        <p:spPr>
          <a:xfrm>
            <a:off x="1524000" y="1984248"/>
            <a:ext cx="9144000" cy="3273552"/>
          </a:xfrm>
        </p:spPr>
        <p:txBody>
          <a:bodyPr>
            <a:normAutofit/>
          </a:bodyPr>
          <a:lstStyle/>
          <a:p>
            <a:r>
              <a:rPr lang="en-US" sz="1400" dirty="0"/>
              <a:t>  </a:t>
            </a:r>
          </a:p>
        </p:txBody>
      </p:sp>
      <p:pic>
        <p:nvPicPr>
          <p:cNvPr id="10" name="Picture 9">
            <a:extLst>
              <a:ext uri="{FF2B5EF4-FFF2-40B4-BE49-F238E27FC236}">
                <a16:creationId xmlns:a16="http://schemas.microsoft.com/office/drawing/2014/main" id="{36F9BD43-057E-1A02-8517-F17B74B34AC5}"/>
              </a:ext>
            </a:extLst>
          </p:cNvPr>
          <p:cNvPicPr>
            <a:picLocks noChangeAspect="1"/>
          </p:cNvPicPr>
          <p:nvPr/>
        </p:nvPicPr>
        <p:blipFill>
          <a:blip r:embed="rId2"/>
          <a:stretch>
            <a:fillRect/>
          </a:stretch>
        </p:blipFill>
        <p:spPr>
          <a:xfrm>
            <a:off x="290512" y="881062"/>
            <a:ext cx="11610975" cy="50958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Dataset(s) Analysis / Description</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0" y="806514"/>
            <a:ext cx="12191999" cy="523220"/>
          </a:xfrm>
          <a:prstGeom prst="rect">
            <a:avLst/>
          </a:prstGeom>
          <a:solidFill>
            <a:schemeClr val="bg1">
              <a:lumMod val="95000"/>
            </a:schemeClr>
          </a:solidFill>
          <a:effectLst/>
        </p:spPr>
        <p:txBody>
          <a:bodyPr wrap="square" rtlCol="0">
            <a:spAutoFit/>
          </a:bodyPr>
          <a:lstStyle/>
          <a:p>
            <a:pPr marL="285750" indent="-285750" algn="just">
              <a:buFont typeface="Arial" panose="020B0604020202020204" pitchFamily="34" charset="0"/>
              <a:buChar char="•"/>
            </a:pPr>
            <a:r>
              <a:rPr lang="en-US" sz="1600" b="1" dirty="0">
                <a:solidFill>
                  <a:srgbClr val="0E4094"/>
                </a:solidFill>
              </a:rPr>
              <a:t>Dataset Capture / Preparation / Generation </a:t>
            </a:r>
            <a:r>
              <a:rPr lang="en-US" sz="1600" dirty="0">
                <a:solidFill>
                  <a:srgbClr val="0E4094"/>
                </a:solidFill>
              </a:rPr>
              <a:t>: </a:t>
            </a:r>
          </a:p>
          <a:p>
            <a:pPr algn="just"/>
            <a:r>
              <a:rPr lang="en-US" sz="1200" dirty="0">
                <a:solidFill>
                  <a:srgbClr val="0E4094"/>
                </a:solidFill>
              </a:rPr>
              <a:t>  </a:t>
            </a:r>
          </a:p>
        </p:txBody>
      </p:sp>
      <p:sp>
        <p:nvSpPr>
          <p:cNvPr id="6" name="TextBox 5"/>
          <p:cNvSpPr txBox="1"/>
          <p:nvPr/>
        </p:nvSpPr>
        <p:spPr>
          <a:xfrm>
            <a:off x="-1" y="3897051"/>
            <a:ext cx="12191999" cy="584775"/>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Dataset Understanding / Analysis </a:t>
            </a:r>
            <a:r>
              <a:rPr lang="en-US" sz="1600" dirty="0">
                <a:solidFill>
                  <a:srgbClr val="0E4094"/>
                </a:solidFill>
              </a:rPr>
              <a:t>: </a:t>
            </a:r>
          </a:p>
          <a:p>
            <a:pPr algn="just"/>
            <a:r>
              <a:rPr lang="en-US" sz="1600" dirty="0">
                <a:solidFill>
                  <a:srgbClr val="0E4094"/>
                </a:solidFill>
              </a:rPr>
              <a:t>     </a:t>
            </a:r>
            <a:endParaRPr lang="en-US" sz="1200" dirty="0">
              <a:solidFill>
                <a:srgbClr val="0E4094"/>
              </a:solidFill>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67826E08-CE53-1F9D-0B97-6EC648950FE0}"/>
              </a:ext>
            </a:extLst>
          </p:cNvPr>
          <p:cNvSpPr txBox="1"/>
          <p:nvPr/>
        </p:nvSpPr>
        <p:spPr>
          <a:xfrm>
            <a:off x="381898" y="1329734"/>
            <a:ext cx="11685969" cy="2677656"/>
          </a:xfrm>
          <a:prstGeom prst="rect">
            <a:avLst/>
          </a:prstGeom>
          <a:noFill/>
        </p:spPr>
        <p:txBody>
          <a:bodyPr wrap="square" rtlCol="0">
            <a:spAutoFit/>
          </a:bodyPr>
          <a:lstStyle/>
          <a:p>
            <a:pPr marL="342900" indent="-342900" algn="just">
              <a:buFont typeface="+mj-lt"/>
              <a:buAutoNum type="arabicPeriod"/>
            </a:pPr>
            <a:r>
              <a:rPr lang="en-US" dirty="0"/>
              <a:t>The Waymo Open Dataset for motion contains high-quality, multimodal sensor data collected from the Waymo self-driving fleet, which is useful for a variety of tasks in autonomous driving.</a:t>
            </a:r>
          </a:p>
          <a:p>
            <a:pPr marL="342900" indent="-342900" algn="just">
              <a:buFont typeface="+mj-lt"/>
              <a:buAutoNum type="arabicPeriod"/>
            </a:pPr>
            <a:r>
              <a:rPr lang="en-US" dirty="0"/>
              <a:t>For the Occupancy Flow Challenge, the dataset includes scenarios that contain tracks of agents observed over a period (e.g., 1 second), along with corresponding map data.</a:t>
            </a:r>
          </a:p>
          <a:p>
            <a:pPr marL="342900" indent="-342900" algn="just">
              <a:buFont typeface="+mj-lt"/>
              <a:buAutoNum type="arabicPeriod"/>
            </a:pPr>
            <a:r>
              <a:rPr lang="en-US" dirty="0"/>
              <a:t>The dataset is likely composed of real-world driving scenarios captured by Waymo's autonomous vehicles equipped with a range of sensors, including LiDAR, radar, and cameras.</a:t>
            </a:r>
          </a:p>
          <a:p>
            <a:pPr marL="342900" indent="-342900" algn="just">
              <a:buFont typeface="+mj-lt"/>
              <a:buAutoNum type="arabicPeriod"/>
            </a:pPr>
            <a:r>
              <a:rPr lang="en-US" dirty="0"/>
              <a:t>These sensors provide detailed environmental data that Waymo processes into occupancy grids and agent tracks, which are further used for motion forecasting tasks.</a:t>
            </a:r>
          </a:p>
          <a:p>
            <a:pPr marL="342900" indent="-342900" algn="just">
              <a:buFont typeface="+mj-lt"/>
              <a:buAutoNum type="arabicPeriod"/>
            </a:pPr>
            <a:r>
              <a:rPr lang="en-US" dirty="0"/>
              <a:t>Raw sensor data from the vehicles are processed and structured into a machine-learnable format.</a:t>
            </a:r>
          </a:p>
          <a:p>
            <a:pPr marL="342900" indent="-342900" algn="just">
              <a:buFont typeface="+mj-lt"/>
              <a:buAutoNum type="arabicPeriod"/>
            </a:pPr>
            <a:r>
              <a:rPr lang="en-US" dirty="0"/>
              <a:t>Data is partitioned into distinct sets for training, validation, and testing, facilitating the development cycle of machine learning models.</a:t>
            </a:r>
          </a:p>
          <a:p>
            <a:pPr marL="342900" indent="-342900" algn="just">
              <a:buFont typeface="+mj-lt"/>
              <a:buAutoNum type="arabicPeriod"/>
            </a:pPr>
            <a:endParaRPr lang="en-US" dirty="0"/>
          </a:p>
          <a:p>
            <a:pPr marL="342900" indent="-342900" algn="just">
              <a:buFont typeface="+mj-lt"/>
              <a:buAutoNum type="arabicPeriod"/>
            </a:pPr>
            <a:endParaRPr lang="en-US" dirty="0"/>
          </a:p>
        </p:txBody>
      </p:sp>
      <p:sp>
        <p:nvSpPr>
          <p:cNvPr id="4" name="TextBox 3">
            <a:extLst>
              <a:ext uri="{FF2B5EF4-FFF2-40B4-BE49-F238E27FC236}">
                <a16:creationId xmlns:a16="http://schemas.microsoft.com/office/drawing/2014/main" id="{C422BF09-1AC1-D6A2-0C34-57AFE13F57A3}"/>
              </a:ext>
            </a:extLst>
          </p:cNvPr>
          <p:cNvSpPr txBox="1"/>
          <p:nvPr/>
        </p:nvSpPr>
        <p:spPr>
          <a:xfrm>
            <a:off x="381897" y="4724434"/>
            <a:ext cx="11685969" cy="1600438"/>
          </a:xfrm>
          <a:prstGeom prst="rect">
            <a:avLst/>
          </a:prstGeom>
          <a:noFill/>
        </p:spPr>
        <p:txBody>
          <a:bodyPr wrap="square" rtlCol="0">
            <a:spAutoFit/>
          </a:bodyPr>
          <a:lstStyle/>
          <a:p>
            <a:pPr marL="342900" indent="-342900" algn="just">
              <a:buFont typeface="+mj-lt"/>
              <a:buAutoNum type="arabicPeriod"/>
            </a:pPr>
            <a:r>
              <a:rPr lang="en-US" dirty="0"/>
              <a:t>A thorough examination of the data involves understanding the distribution of various agent types, the variety of traffic scenarios included, and the quality of the tracks and occupancy grids.</a:t>
            </a:r>
          </a:p>
          <a:p>
            <a:pPr marL="342900" indent="-342900" algn="just">
              <a:buFont typeface="+mj-lt"/>
              <a:buAutoNum type="arabicPeriod"/>
            </a:pPr>
            <a:r>
              <a:rPr lang="en-US" dirty="0"/>
              <a:t>Analysis should also account for the presence of edge cases, data balance (such as day/night, different weather conditions), and the temporal consistency of the agent tracks and flow fields.</a:t>
            </a:r>
          </a:p>
          <a:p>
            <a:pPr marL="342900" indent="-342900" algn="just">
              <a:buFont typeface="+mj-lt"/>
              <a:buAutoNum type="arabicPeriod"/>
            </a:pPr>
            <a:r>
              <a:rPr lang="en-US" dirty="0"/>
              <a:t>Understanding of the dataset also implies recognizing any potential biases, the frequency of occlusions, and the coverage of various driving conditions.</a:t>
            </a:r>
          </a:p>
          <a:p>
            <a:pPr marL="342900" indent="-342900" algn="just">
              <a:buFont typeface="+mj-lt"/>
              <a:buAutoNum type="arabicPeriod"/>
            </a:pPr>
            <a:r>
              <a:rPr lang="en-US" dirty="0"/>
              <a:t>It’s crucial to examine how well the dataset represents real-world driving scenarios, as this will affect the generalizability of the trained model.</a:t>
            </a:r>
          </a:p>
        </p:txBody>
      </p:sp>
    </p:spTree>
    <p:extLst>
      <p:ext uri="{BB962C8B-B14F-4D97-AF65-F5344CB8AC3E}">
        <p14:creationId xmlns:p14="http://schemas.microsoft.com/office/powerpoint/2010/main" val="183300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2C93-E7FB-256D-0F3B-F184CC4E5F72}"/>
              </a:ext>
            </a:extLst>
          </p:cNvPr>
          <p:cNvSpPr>
            <a:spLocks noGrp="1"/>
          </p:cNvSpPr>
          <p:nvPr>
            <p:ph type="ctrTitle"/>
          </p:nvPr>
        </p:nvSpPr>
        <p:spPr/>
        <p:txBody>
          <a:bodyPr/>
          <a:lstStyle/>
          <a:p>
            <a:r>
              <a:rPr lang="en-IN" dirty="0"/>
              <a:t> </a:t>
            </a:r>
          </a:p>
        </p:txBody>
      </p:sp>
      <p:sp>
        <p:nvSpPr>
          <p:cNvPr id="3" name="Subtitle 2">
            <a:extLst>
              <a:ext uri="{FF2B5EF4-FFF2-40B4-BE49-F238E27FC236}">
                <a16:creationId xmlns:a16="http://schemas.microsoft.com/office/drawing/2014/main" id="{B8F9F686-D6A2-CDF8-E7DB-4548CB5E20BE}"/>
              </a:ext>
            </a:extLst>
          </p:cNvPr>
          <p:cNvSpPr>
            <a:spLocks noGrp="1"/>
          </p:cNvSpPr>
          <p:nvPr>
            <p:ph type="subTitle" idx="1"/>
          </p:nvPr>
        </p:nvSpPr>
        <p:spPr/>
        <p:txBody>
          <a:bodyPr/>
          <a:lstStyle/>
          <a:p>
            <a:r>
              <a:rPr lang="en-IN" dirty="0"/>
              <a:t> </a:t>
            </a:r>
          </a:p>
        </p:txBody>
      </p:sp>
      <p:pic>
        <p:nvPicPr>
          <p:cNvPr id="5" name="Picture 4">
            <a:extLst>
              <a:ext uri="{FF2B5EF4-FFF2-40B4-BE49-F238E27FC236}">
                <a16:creationId xmlns:a16="http://schemas.microsoft.com/office/drawing/2014/main" id="{79F7FEB8-9CFE-21A5-FF3E-9221E095BAE0}"/>
              </a:ext>
            </a:extLst>
          </p:cNvPr>
          <p:cNvPicPr>
            <a:picLocks noChangeAspect="1"/>
          </p:cNvPicPr>
          <p:nvPr/>
        </p:nvPicPr>
        <p:blipFill>
          <a:blip r:embed="rId2"/>
          <a:stretch>
            <a:fillRect/>
          </a:stretch>
        </p:blipFill>
        <p:spPr>
          <a:xfrm>
            <a:off x="845620" y="1107842"/>
            <a:ext cx="4640782" cy="4100417"/>
          </a:xfrm>
          <a:prstGeom prst="rect">
            <a:avLst/>
          </a:prstGeom>
        </p:spPr>
      </p:pic>
      <p:pic>
        <p:nvPicPr>
          <p:cNvPr id="3074" name="Picture 2" descr="Waymo Open Dataset Dataset | Papers With Code">
            <a:extLst>
              <a:ext uri="{FF2B5EF4-FFF2-40B4-BE49-F238E27FC236}">
                <a16:creationId xmlns:a16="http://schemas.microsoft.com/office/drawing/2014/main" id="{657FBB46-B586-4B0F-8D1E-011ADAA38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3525" y="1340781"/>
            <a:ext cx="5442855" cy="3634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80813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1451</TotalTime>
  <Words>2123</Words>
  <Application>Microsoft Office PowerPoint</Application>
  <PresentationFormat>Widescreen</PresentationFormat>
  <Paragraphs>203</Paragraphs>
  <Slides>19</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calibri</vt:lpstr>
      <vt:lpstr>Times New Roman</vt:lpstr>
      <vt:lpstr>Arial</vt:lpstr>
      <vt:lpstr>calibri</vt:lpstr>
      <vt:lpstr>SamsungOne 600C</vt:lpstr>
      <vt:lpstr>Pinyon Script</vt:lpstr>
      <vt:lpstr>SamsungOne 200</vt:lpstr>
      <vt:lpstr>Google Sans</vt:lpstr>
      <vt:lpstr>Office Theme</vt:lpstr>
      <vt:lpstr>PowerPoint Presentation</vt:lpstr>
      <vt:lpstr>PowerPoint Presentation</vt:lpstr>
      <vt:lpstr>PowerPoint Presentation</vt:lpstr>
      <vt:lpstr>PowerPoint Presentation</vt:lpstr>
      <vt:lpstr>PowerPoint Presentation</vt:lpstr>
      <vt:lpstr> </vt:lpstr>
      <vt:lpstr>Proposed Architecture</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Saad Hashmi/Tech Mgmt /SRI-Bangalore/Professional/삼성전자</dc:creator>
  <cp:lastModifiedBy>Harsha ShivaKumar</cp:lastModifiedBy>
  <cp:revision>28</cp:revision>
  <dcterms:created xsi:type="dcterms:W3CDTF">2019-07-24T12:22:39Z</dcterms:created>
  <dcterms:modified xsi:type="dcterms:W3CDTF">2024-04-16T10:37:26Z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ContentTypeId">
    <vt:lpwstr>0x010100168D5616F9BF194488B07F0627BAB481</vt:lpwstr>
  </property>
</Properties>
</file>